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3"/>
  </p:notesMasterIdLst>
  <p:sldIdLst>
    <p:sldId id="257" r:id="rId6"/>
    <p:sldId id="283" r:id="rId7"/>
    <p:sldId id="290" r:id="rId8"/>
    <p:sldId id="292" r:id="rId9"/>
    <p:sldId id="291" r:id="rId10"/>
    <p:sldId id="273" r:id="rId11"/>
    <p:sldId id="272" r:id="rId12"/>
    <p:sldId id="286" r:id="rId13"/>
    <p:sldId id="284" r:id="rId14"/>
    <p:sldId id="269" r:id="rId15"/>
    <p:sldId id="287" r:id="rId16"/>
    <p:sldId id="276" r:id="rId17"/>
    <p:sldId id="278" r:id="rId18"/>
    <p:sldId id="270" r:id="rId19"/>
    <p:sldId id="323" r:id="rId20"/>
    <p:sldId id="282"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21807C-1EE6-65F3-6285-7DE208B714C8}" v="1" dt="2024-06-12T18:30:29.757"/>
    <p1510:client id="{4B1914A7-5FCE-3260-CCEB-A5AEA80182FE}" v="97" dt="2024-06-10T20:09:17.5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ffany Overlease" userId="S::tiffany.overlease@iiaba.net::b767a117-9104-4e3c-892a-fdb2697c1250" providerId="AD" clId="Web-{3D9C5FD3-B10A-F0D5-90BA-5E7140B98B14}"/>
    <pc:docChg chg="modSld">
      <pc:chgData name="Tiffany Overlease" userId="S::tiffany.overlease@iiaba.net::b767a117-9104-4e3c-892a-fdb2697c1250" providerId="AD" clId="Web-{3D9C5FD3-B10A-F0D5-90BA-5E7140B98B14}" dt="2024-06-06T15:52:30.581" v="9" actId="20577"/>
      <pc:docMkLst>
        <pc:docMk/>
      </pc:docMkLst>
      <pc:sldChg chg="modSp">
        <pc:chgData name="Tiffany Overlease" userId="S::tiffany.overlease@iiaba.net::b767a117-9104-4e3c-892a-fdb2697c1250" providerId="AD" clId="Web-{3D9C5FD3-B10A-F0D5-90BA-5E7140B98B14}" dt="2024-06-06T15:52:30.581" v="9" actId="20577"/>
        <pc:sldMkLst>
          <pc:docMk/>
          <pc:sldMk cId="821343683" sldId="278"/>
        </pc:sldMkLst>
        <pc:spChg chg="mod">
          <ac:chgData name="Tiffany Overlease" userId="S::tiffany.overlease@iiaba.net::b767a117-9104-4e3c-892a-fdb2697c1250" providerId="AD" clId="Web-{3D9C5FD3-B10A-F0D5-90BA-5E7140B98B14}" dt="2024-06-06T15:52:25.284" v="6" actId="20577"/>
          <ac:spMkLst>
            <pc:docMk/>
            <pc:sldMk cId="821343683" sldId="278"/>
            <ac:spMk id="6" creationId="{59F2AE03-5DC2-F1CE-8CAB-115DADD36CFF}"/>
          </ac:spMkLst>
        </pc:spChg>
        <pc:spChg chg="mod">
          <ac:chgData name="Tiffany Overlease" userId="S::tiffany.overlease@iiaba.net::b767a117-9104-4e3c-892a-fdb2697c1250" providerId="AD" clId="Web-{3D9C5FD3-B10A-F0D5-90BA-5E7140B98B14}" dt="2024-06-06T15:52:30.581" v="9" actId="20577"/>
          <ac:spMkLst>
            <pc:docMk/>
            <pc:sldMk cId="821343683" sldId="278"/>
            <ac:spMk id="7" creationId="{721672C4-41D8-7BD0-C4E5-7C3A745AA249}"/>
          </ac:spMkLst>
        </pc:spChg>
      </pc:sldChg>
    </pc:docChg>
  </pc:docChgLst>
  <pc:docChgLst>
    <pc:chgData name="Tiffany Overlease" userId="S::tiffany.overlease@iiaba.net::b767a117-9104-4e3c-892a-fdb2697c1250" providerId="AD" clId="Web-{4B1914A7-5FCE-3260-CCEB-A5AEA80182FE}"/>
    <pc:docChg chg="modSld">
      <pc:chgData name="Tiffany Overlease" userId="S::tiffany.overlease@iiaba.net::b767a117-9104-4e3c-892a-fdb2697c1250" providerId="AD" clId="Web-{4B1914A7-5FCE-3260-CCEB-A5AEA80182FE}" dt="2024-06-10T20:09:17.505" v="50" actId="1076"/>
      <pc:docMkLst>
        <pc:docMk/>
      </pc:docMkLst>
      <pc:sldChg chg="modSp">
        <pc:chgData name="Tiffany Overlease" userId="S::tiffany.overlease@iiaba.net::b767a117-9104-4e3c-892a-fdb2697c1250" providerId="AD" clId="Web-{4B1914A7-5FCE-3260-CCEB-A5AEA80182FE}" dt="2024-06-10T20:09:17.505" v="50" actId="1076"/>
        <pc:sldMkLst>
          <pc:docMk/>
          <pc:sldMk cId="821343683" sldId="278"/>
        </pc:sldMkLst>
        <pc:spChg chg="mod">
          <ac:chgData name="Tiffany Overlease" userId="S::tiffany.overlease@iiaba.net::b767a117-9104-4e3c-892a-fdb2697c1250" providerId="AD" clId="Web-{4B1914A7-5FCE-3260-CCEB-A5AEA80182FE}" dt="2024-06-10T20:09:17.505" v="50" actId="1076"/>
          <ac:spMkLst>
            <pc:docMk/>
            <pc:sldMk cId="821343683" sldId="278"/>
            <ac:spMk id="6" creationId="{59F2AE03-5DC2-F1CE-8CAB-115DADD36CFF}"/>
          </ac:spMkLst>
        </pc:spChg>
      </pc:sldChg>
      <pc:sldChg chg="modSp">
        <pc:chgData name="Tiffany Overlease" userId="S::tiffany.overlease@iiaba.net::b767a117-9104-4e3c-892a-fdb2697c1250" providerId="AD" clId="Web-{4B1914A7-5FCE-3260-CCEB-A5AEA80182FE}" dt="2024-06-10T20:08:56.769" v="46" actId="20577"/>
        <pc:sldMkLst>
          <pc:docMk/>
          <pc:sldMk cId="1927209430" sldId="292"/>
        </pc:sldMkLst>
        <pc:spChg chg="mod">
          <ac:chgData name="Tiffany Overlease" userId="S::tiffany.overlease@iiaba.net::b767a117-9104-4e3c-892a-fdb2697c1250" providerId="AD" clId="Web-{4B1914A7-5FCE-3260-CCEB-A5AEA80182FE}" dt="2024-06-10T20:08:56.769" v="46" actId="20577"/>
          <ac:spMkLst>
            <pc:docMk/>
            <pc:sldMk cId="1927209430" sldId="292"/>
            <ac:spMk id="6" creationId="{BED2CA67-FE93-E509-56DC-F65E458F4F97}"/>
          </ac:spMkLst>
        </pc:spChg>
      </pc:sldChg>
    </pc:docChg>
  </pc:docChgLst>
  <pc:docChgLst>
    <pc:chgData name="Mary Venhaus" userId="S::mary.venhaus@iiaba.net::297f186f-c0cb-4fc0-83c9-75e2338c102d" providerId="AD" clId="Web-{E8790EC5-2A37-21F9-551C-848B85618F38}"/>
    <pc:docChg chg="modSld">
      <pc:chgData name="Mary Venhaus" userId="S::mary.venhaus@iiaba.net::297f186f-c0cb-4fc0-83c9-75e2338c102d" providerId="AD" clId="Web-{E8790EC5-2A37-21F9-551C-848B85618F38}" dt="2024-06-06T13:18:22.029" v="16" actId="1076"/>
      <pc:docMkLst>
        <pc:docMk/>
      </pc:docMkLst>
      <pc:sldChg chg="modSp">
        <pc:chgData name="Mary Venhaus" userId="S::mary.venhaus@iiaba.net::297f186f-c0cb-4fc0-83c9-75e2338c102d" providerId="AD" clId="Web-{E8790EC5-2A37-21F9-551C-848B85618F38}" dt="2024-06-06T13:18:22.029" v="16" actId="1076"/>
        <pc:sldMkLst>
          <pc:docMk/>
          <pc:sldMk cId="821343683" sldId="278"/>
        </pc:sldMkLst>
        <pc:spChg chg="mod">
          <ac:chgData name="Mary Venhaus" userId="S::mary.venhaus@iiaba.net::297f186f-c0cb-4fc0-83c9-75e2338c102d" providerId="AD" clId="Web-{E8790EC5-2A37-21F9-551C-848B85618F38}" dt="2024-06-06T13:18:18.435" v="15" actId="1076"/>
          <ac:spMkLst>
            <pc:docMk/>
            <pc:sldMk cId="821343683" sldId="278"/>
            <ac:spMk id="6" creationId="{59F2AE03-5DC2-F1CE-8CAB-115DADD36CFF}"/>
          </ac:spMkLst>
        </pc:spChg>
        <pc:spChg chg="mod">
          <ac:chgData name="Mary Venhaus" userId="S::mary.venhaus@iiaba.net::297f186f-c0cb-4fc0-83c9-75e2338c102d" providerId="AD" clId="Web-{E8790EC5-2A37-21F9-551C-848B85618F38}" dt="2024-06-06T13:18:22.029" v="16" actId="1076"/>
          <ac:spMkLst>
            <pc:docMk/>
            <pc:sldMk cId="821343683" sldId="278"/>
            <ac:spMk id="7" creationId="{721672C4-41D8-7BD0-C4E5-7C3A745AA249}"/>
          </ac:spMkLst>
        </pc:spChg>
      </pc:sldChg>
    </pc:docChg>
  </pc:docChgLst>
  <pc:docChgLst>
    <pc:chgData name="Tiffany Overlease" userId="S::tiffany.overlease@iiaba.net::b767a117-9104-4e3c-892a-fdb2697c1250" providerId="AD" clId="Web-{0021807C-1EE6-65F3-6285-7DE208B714C8}"/>
    <pc:docChg chg="modSld">
      <pc:chgData name="Tiffany Overlease" userId="S::tiffany.overlease@iiaba.net::b767a117-9104-4e3c-892a-fdb2697c1250" providerId="AD" clId="Web-{0021807C-1EE6-65F3-6285-7DE208B714C8}" dt="2024-06-12T18:30:29.757" v="0"/>
      <pc:docMkLst>
        <pc:docMk/>
      </pc:docMkLst>
      <pc:sldChg chg="mod modShow">
        <pc:chgData name="Tiffany Overlease" userId="S::tiffany.overlease@iiaba.net::b767a117-9104-4e3c-892a-fdb2697c1250" providerId="AD" clId="Web-{0021807C-1EE6-65F3-6285-7DE208B714C8}" dt="2024-06-12T18:30:29.757" v="0"/>
        <pc:sldMkLst>
          <pc:docMk/>
          <pc:sldMk cId="1212654470" sldId="323"/>
        </pc:sldMkLst>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ACE600-45AA-445D-BA0B-07BE774895D0}" type="doc">
      <dgm:prSet loTypeId="urn:microsoft.com/office/officeart/2005/8/layout/vList2" loCatId="list" qsTypeId="urn:microsoft.com/office/officeart/2005/8/quickstyle/simple4" qsCatId="simple" csTypeId="urn:microsoft.com/office/officeart/2005/8/colors/accent4_2" csCatId="accent4" phldr="1"/>
      <dgm:spPr/>
      <dgm:t>
        <a:bodyPr/>
        <a:lstStyle/>
        <a:p>
          <a:endParaRPr lang="en-US"/>
        </a:p>
      </dgm:t>
    </dgm:pt>
    <dgm:pt modelId="{A406A8C4-EBD5-4861-BD46-4B15F4D9282D}">
      <dgm:prSet/>
      <dgm:spPr/>
      <dgm:t>
        <a:bodyPr/>
        <a:lstStyle/>
        <a:p>
          <a:r>
            <a:rPr lang="en-US"/>
            <a:t>Big "I" Alliance Gold is IIABA's agency alliance. Qualified members who join enjoy these features: </a:t>
          </a:r>
        </a:p>
      </dgm:t>
    </dgm:pt>
    <dgm:pt modelId="{159D5E82-5BF2-48C0-A4C6-48FCECBB12FA}" type="parTrans" cxnId="{B76216BF-B3AD-4704-B25A-1CBC3C97CEF6}">
      <dgm:prSet/>
      <dgm:spPr/>
      <dgm:t>
        <a:bodyPr/>
        <a:lstStyle/>
        <a:p>
          <a:endParaRPr lang="en-US"/>
        </a:p>
      </dgm:t>
    </dgm:pt>
    <dgm:pt modelId="{AF2626C9-D024-405A-AE25-57E6BD0DD1EA}" type="sibTrans" cxnId="{B76216BF-B3AD-4704-B25A-1CBC3C97CEF6}">
      <dgm:prSet/>
      <dgm:spPr/>
      <dgm:t>
        <a:bodyPr/>
        <a:lstStyle/>
        <a:p>
          <a:endParaRPr lang="en-US"/>
        </a:p>
      </dgm:t>
    </dgm:pt>
    <dgm:pt modelId="{5951386F-DAEA-4500-9968-66369676E742}">
      <dgm:prSet/>
      <dgm:spPr/>
      <dgm:t>
        <a:bodyPr/>
        <a:lstStyle/>
        <a:p>
          <a:r>
            <a:rPr lang="en-US"/>
            <a:t>Aggregated Premium</a:t>
          </a:r>
        </a:p>
      </dgm:t>
    </dgm:pt>
    <dgm:pt modelId="{26991A9C-F804-4616-A774-0516154DDB3F}" type="parTrans" cxnId="{B2795BF3-7B93-4C15-A3FE-253816E1C635}">
      <dgm:prSet/>
      <dgm:spPr/>
      <dgm:t>
        <a:bodyPr/>
        <a:lstStyle/>
        <a:p>
          <a:endParaRPr lang="en-US"/>
        </a:p>
      </dgm:t>
    </dgm:pt>
    <dgm:pt modelId="{AD94021B-E2E0-4C4C-A353-EA57EED0B145}" type="sibTrans" cxnId="{B2795BF3-7B93-4C15-A3FE-253816E1C635}">
      <dgm:prSet/>
      <dgm:spPr/>
      <dgm:t>
        <a:bodyPr/>
        <a:lstStyle/>
        <a:p>
          <a:endParaRPr lang="en-US"/>
        </a:p>
      </dgm:t>
    </dgm:pt>
    <dgm:pt modelId="{6D0CC3F5-BFA0-494B-A864-9F474082C32C}">
      <dgm:prSet/>
      <dgm:spPr/>
      <dgm:t>
        <a:bodyPr/>
        <a:lstStyle/>
        <a:p>
          <a:r>
            <a:rPr lang="en-US"/>
            <a:t>Contingency eligibility</a:t>
          </a:r>
        </a:p>
      </dgm:t>
    </dgm:pt>
    <dgm:pt modelId="{80607605-2E61-42B8-940B-E8960449D614}" type="parTrans" cxnId="{A36B86D5-A346-4602-A10E-7930F57355F5}">
      <dgm:prSet/>
      <dgm:spPr/>
      <dgm:t>
        <a:bodyPr/>
        <a:lstStyle/>
        <a:p>
          <a:endParaRPr lang="en-US"/>
        </a:p>
      </dgm:t>
    </dgm:pt>
    <dgm:pt modelId="{0B77FD9A-4898-4B59-8E79-BBDB2698D9A8}" type="sibTrans" cxnId="{A36B86D5-A346-4602-A10E-7930F57355F5}">
      <dgm:prSet/>
      <dgm:spPr/>
      <dgm:t>
        <a:bodyPr/>
        <a:lstStyle/>
        <a:p>
          <a:endParaRPr lang="en-US"/>
        </a:p>
      </dgm:t>
    </dgm:pt>
    <dgm:pt modelId="{8E6A1282-3F77-4410-83C1-AAA76188828D}">
      <dgm:prSet/>
      <dgm:spPr/>
      <dgm:t>
        <a:bodyPr/>
        <a:lstStyle/>
        <a:p>
          <a:r>
            <a:rPr lang="en-US"/>
            <a:t>Increased commission</a:t>
          </a:r>
        </a:p>
      </dgm:t>
    </dgm:pt>
    <dgm:pt modelId="{6A500891-266B-4A07-8DE6-75A1E3CAE5EC}" type="parTrans" cxnId="{0F5386F2-9139-44BF-B8E8-B837D7DC1A27}">
      <dgm:prSet/>
      <dgm:spPr/>
      <dgm:t>
        <a:bodyPr/>
        <a:lstStyle/>
        <a:p>
          <a:endParaRPr lang="en-US"/>
        </a:p>
      </dgm:t>
    </dgm:pt>
    <dgm:pt modelId="{0BD8978B-3FA2-4D63-97F6-49BD69AB8DF9}" type="sibTrans" cxnId="{0F5386F2-9139-44BF-B8E8-B837D7DC1A27}">
      <dgm:prSet/>
      <dgm:spPr/>
      <dgm:t>
        <a:bodyPr/>
        <a:lstStyle/>
        <a:p>
          <a:endParaRPr lang="en-US"/>
        </a:p>
      </dgm:t>
    </dgm:pt>
    <dgm:pt modelId="{A8EA6DE7-B84A-4670-8B77-3546488A8A92}">
      <dgm:prSet/>
      <dgm:spPr/>
      <dgm:t>
        <a:bodyPr/>
        <a:lstStyle/>
        <a:p>
          <a:r>
            <a:rPr lang="en-US"/>
            <a:t>Strong carrier partnerships</a:t>
          </a:r>
        </a:p>
      </dgm:t>
    </dgm:pt>
    <dgm:pt modelId="{71C909BB-8886-47C5-BD95-4C2F31A44BD6}" type="parTrans" cxnId="{8334D413-A002-4675-BFB7-912FD10F91C4}">
      <dgm:prSet/>
      <dgm:spPr/>
      <dgm:t>
        <a:bodyPr/>
        <a:lstStyle/>
        <a:p>
          <a:endParaRPr lang="en-US"/>
        </a:p>
      </dgm:t>
    </dgm:pt>
    <dgm:pt modelId="{8D692D56-5D15-4C87-A041-7B22E90B6735}" type="sibTrans" cxnId="{8334D413-A002-4675-BFB7-912FD10F91C4}">
      <dgm:prSet/>
      <dgm:spPr/>
      <dgm:t>
        <a:bodyPr/>
        <a:lstStyle/>
        <a:p>
          <a:endParaRPr lang="en-US"/>
        </a:p>
      </dgm:t>
    </dgm:pt>
    <dgm:pt modelId="{6B2294D6-85C4-4D1A-90E6-C35D1DC3177D}">
      <dgm:prSet/>
      <dgm:spPr/>
      <dgm:t>
        <a:bodyPr/>
        <a:lstStyle/>
        <a:p>
          <a:r>
            <a:rPr lang="en-US"/>
            <a:t>Opportunities for growth</a:t>
          </a:r>
        </a:p>
      </dgm:t>
    </dgm:pt>
    <dgm:pt modelId="{66C0A844-8B74-4880-8396-18553CCAACDB}" type="parTrans" cxnId="{F9042048-677B-4A9C-8105-5AC74BDEE82A}">
      <dgm:prSet/>
      <dgm:spPr/>
      <dgm:t>
        <a:bodyPr/>
        <a:lstStyle/>
        <a:p>
          <a:endParaRPr lang="en-US"/>
        </a:p>
      </dgm:t>
    </dgm:pt>
    <dgm:pt modelId="{ED3590A2-0CF6-4DC9-8230-984A0FA6591A}" type="sibTrans" cxnId="{F9042048-677B-4A9C-8105-5AC74BDEE82A}">
      <dgm:prSet/>
      <dgm:spPr/>
      <dgm:t>
        <a:bodyPr/>
        <a:lstStyle/>
        <a:p>
          <a:endParaRPr lang="en-US"/>
        </a:p>
      </dgm:t>
    </dgm:pt>
    <dgm:pt modelId="{9541F0D6-0DE9-4FF4-870E-FFD6A4B8D533}">
      <dgm:prSet/>
      <dgm:spPr/>
      <dgm:t>
        <a:bodyPr/>
        <a:lstStyle/>
        <a:p>
          <a:r>
            <a:rPr lang="en-US"/>
            <a:t>Promotion of profitability</a:t>
          </a:r>
        </a:p>
      </dgm:t>
    </dgm:pt>
    <dgm:pt modelId="{DDB34436-CECC-4942-9D9E-F380A555D973}" type="parTrans" cxnId="{B9E5B860-6DF9-457E-A7C9-E80DEAD4FFCC}">
      <dgm:prSet/>
      <dgm:spPr/>
      <dgm:t>
        <a:bodyPr/>
        <a:lstStyle/>
        <a:p>
          <a:endParaRPr lang="en-US"/>
        </a:p>
      </dgm:t>
    </dgm:pt>
    <dgm:pt modelId="{11D99890-AF85-46EB-837A-C53A0277248D}" type="sibTrans" cxnId="{B9E5B860-6DF9-457E-A7C9-E80DEAD4FFCC}">
      <dgm:prSet/>
      <dgm:spPr/>
      <dgm:t>
        <a:bodyPr/>
        <a:lstStyle/>
        <a:p>
          <a:endParaRPr lang="en-US"/>
        </a:p>
      </dgm:t>
    </dgm:pt>
    <dgm:pt modelId="{216387EC-498F-4638-8E46-FCEF31579267}">
      <dgm:prSet/>
      <dgm:spPr/>
      <dgm:t>
        <a:bodyPr/>
        <a:lstStyle/>
        <a:p>
          <a:r>
            <a:rPr lang="en-US"/>
            <a:t>Broad communication and training</a:t>
          </a:r>
        </a:p>
      </dgm:t>
    </dgm:pt>
    <dgm:pt modelId="{B0066B4C-3EC9-4C7F-BCE9-28B41CFB1561}" type="parTrans" cxnId="{DB06F488-8633-4687-BB29-BF99A6629CE2}">
      <dgm:prSet/>
      <dgm:spPr/>
      <dgm:t>
        <a:bodyPr/>
        <a:lstStyle/>
        <a:p>
          <a:endParaRPr lang="en-US"/>
        </a:p>
      </dgm:t>
    </dgm:pt>
    <dgm:pt modelId="{749181C0-EB9C-4F60-A884-79352FB447E0}" type="sibTrans" cxnId="{DB06F488-8633-4687-BB29-BF99A6629CE2}">
      <dgm:prSet/>
      <dgm:spPr/>
      <dgm:t>
        <a:bodyPr/>
        <a:lstStyle/>
        <a:p>
          <a:endParaRPr lang="en-US"/>
        </a:p>
      </dgm:t>
    </dgm:pt>
    <dgm:pt modelId="{9D0FFD8F-7ED0-479D-8E05-43D05B6AC3E0}">
      <dgm:prSet/>
      <dgm:spPr/>
      <dgm:t>
        <a:bodyPr/>
        <a:lstStyle/>
        <a:p>
          <a:r>
            <a:rPr lang="en-US"/>
            <a:t>Market access through membership</a:t>
          </a:r>
        </a:p>
      </dgm:t>
    </dgm:pt>
    <dgm:pt modelId="{B5AF9E9E-C7FD-4F15-9029-DFB61F41960A}" type="parTrans" cxnId="{54099A45-99A8-4B6E-91FB-F762305EAC8A}">
      <dgm:prSet/>
      <dgm:spPr/>
      <dgm:t>
        <a:bodyPr/>
        <a:lstStyle/>
        <a:p>
          <a:endParaRPr lang="en-US"/>
        </a:p>
      </dgm:t>
    </dgm:pt>
    <dgm:pt modelId="{89752CFD-8BDE-4009-B078-FB7F8942BFF5}" type="sibTrans" cxnId="{54099A45-99A8-4B6E-91FB-F762305EAC8A}">
      <dgm:prSet/>
      <dgm:spPr/>
      <dgm:t>
        <a:bodyPr/>
        <a:lstStyle/>
        <a:p>
          <a:endParaRPr lang="en-US"/>
        </a:p>
      </dgm:t>
    </dgm:pt>
    <dgm:pt modelId="{E3205C6B-0C81-40D0-AA12-AB0DE7FA088C}">
      <dgm:prSet/>
      <dgm:spPr/>
      <dgm:t>
        <a:bodyPr/>
        <a:lstStyle/>
        <a:p>
          <a:pPr rtl="0"/>
          <a:r>
            <a:rPr lang="en-US">
              <a:latin typeface="Calibri Light" panose="020F0302020204030204"/>
            </a:rPr>
            <a:t>Automatic Vendor</a:t>
          </a:r>
          <a:r>
            <a:rPr lang="en-US"/>
            <a:t> discounts</a:t>
          </a:r>
        </a:p>
      </dgm:t>
    </dgm:pt>
    <dgm:pt modelId="{C148D661-E56D-4AA8-983F-1C83C76DA1F4}" type="parTrans" cxnId="{AAF4C99B-C674-43FD-BF89-F077ADF8A7F2}">
      <dgm:prSet/>
      <dgm:spPr/>
      <dgm:t>
        <a:bodyPr/>
        <a:lstStyle/>
        <a:p>
          <a:endParaRPr lang="en-US"/>
        </a:p>
      </dgm:t>
    </dgm:pt>
    <dgm:pt modelId="{48D6B931-B527-458D-A163-1EBEBC5D0221}" type="sibTrans" cxnId="{AAF4C99B-C674-43FD-BF89-F077ADF8A7F2}">
      <dgm:prSet/>
      <dgm:spPr/>
      <dgm:t>
        <a:bodyPr/>
        <a:lstStyle/>
        <a:p>
          <a:endParaRPr lang="en-US"/>
        </a:p>
      </dgm:t>
    </dgm:pt>
    <dgm:pt modelId="{65E20B6D-323D-4B00-B1A8-DE8BBC036F8A}" type="pres">
      <dgm:prSet presAssocID="{B7ACE600-45AA-445D-BA0B-07BE774895D0}" presName="linear" presStyleCnt="0">
        <dgm:presLayoutVars>
          <dgm:animLvl val="lvl"/>
          <dgm:resizeHandles val="exact"/>
        </dgm:presLayoutVars>
      </dgm:prSet>
      <dgm:spPr/>
    </dgm:pt>
    <dgm:pt modelId="{F9120AE9-565A-43EB-876D-C5CCF5A4579B}" type="pres">
      <dgm:prSet presAssocID="{A406A8C4-EBD5-4861-BD46-4B15F4D9282D}" presName="parentText" presStyleLbl="node1" presStyleIdx="0" presStyleCnt="1">
        <dgm:presLayoutVars>
          <dgm:chMax val="0"/>
          <dgm:bulletEnabled val="1"/>
        </dgm:presLayoutVars>
      </dgm:prSet>
      <dgm:spPr/>
    </dgm:pt>
    <dgm:pt modelId="{802D27FD-8127-4FA6-BBBB-97A6BE173AC4}" type="pres">
      <dgm:prSet presAssocID="{A406A8C4-EBD5-4861-BD46-4B15F4D9282D}" presName="childText" presStyleLbl="revTx" presStyleIdx="0" presStyleCnt="1">
        <dgm:presLayoutVars>
          <dgm:bulletEnabled val="1"/>
        </dgm:presLayoutVars>
      </dgm:prSet>
      <dgm:spPr/>
    </dgm:pt>
  </dgm:ptLst>
  <dgm:cxnLst>
    <dgm:cxn modelId="{8334D413-A002-4675-BFB7-912FD10F91C4}" srcId="{A406A8C4-EBD5-4861-BD46-4B15F4D9282D}" destId="{A8EA6DE7-B84A-4670-8B77-3546488A8A92}" srcOrd="3" destOrd="0" parTransId="{71C909BB-8886-47C5-BD95-4C2F31A44BD6}" sibTransId="{8D692D56-5D15-4C87-A041-7B22E90B6735}"/>
    <dgm:cxn modelId="{BDF0AC29-292F-4BF2-BB27-8975DC2B3D3C}" type="presOf" srcId="{E3205C6B-0C81-40D0-AA12-AB0DE7FA088C}" destId="{802D27FD-8127-4FA6-BBBB-97A6BE173AC4}" srcOrd="0" destOrd="8" presId="urn:microsoft.com/office/officeart/2005/8/layout/vList2"/>
    <dgm:cxn modelId="{899B972F-DF12-4D75-957E-6B24261586B3}" type="presOf" srcId="{A8EA6DE7-B84A-4670-8B77-3546488A8A92}" destId="{802D27FD-8127-4FA6-BBBB-97A6BE173AC4}" srcOrd="0" destOrd="3" presId="urn:microsoft.com/office/officeart/2005/8/layout/vList2"/>
    <dgm:cxn modelId="{9568EA3A-3CA4-4FB1-BE5D-ABB2C219E32F}" type="presOf" srcId="{6B2294D6-85C4-4D1A-90E6-C35D1DC3177D}" destId="{802D27FD-8127-4FA6-BBBB-97A6BE173AC4}" srcOrd="0" destOrd="4" presId="urn:microsoft.com/office/officeart/2005/8/layout/vList2"/>
    <dgm:cxn modelId="{B9E5B860-6DF9-457E-A7C9-E80DEAD4FFCC}" srcId="{A406A8C4-EBD5-4861-BD46-4B15F4D9282D}" destId="{9541F0D6-0DE9-4FF4-870E-FFD6A4B8D533}" srcOrd="5" destOrd="0" parTransId="{DDB34436-CECC-4942-9D9E-F380A555D973}" sibTransId="{11D99890-AF85-46EB-837A-C53A0277248D}"/>
    <dgm:cxn modelId="{C93DEB64-E5DF-4F43-821D-D5C637E9A0A5}" type="presOf" srcId="{6D0CC3F5-BFA0-494B-A864-9F474082C32C}" destId="{802D27FD-8127-4FA6-BBBB-97A6BE173AC4}" srcOrd="0" destOrd="1" presId="urn:microsoft.com/office/officeart/2005/8/layout/vList2"/>
    <dgm:cxn modelId="{54099A45-99A8-4B6E-91FB-F762305EAC8A}" srcId="{A406A8C4-EBD5-4861-BD46-4B15F4D9282D}" destId="{9D0FFD8F-7ED0-479D-8E05-43D05B6AC3E0}" srcOrd="7" destOrd="0" parTransId="{B5AF9E9E-C7FD-4F15-9029-DFB61F41960A}" sibTransId="{89752CFD-8BDE-4009-B078-FB7F8942BFF5}"/>
    <dgm:cxn modelId="{7C8EB067-D038-47AF-A4F1-58566667FAF3}" type="presOf" srcId="{9541F0D6-0DE9-4FF4-870E-FFD6A4B8D533}" destId="{802D27FD-8127-4FA6-BBBB-97A6BE173AC4}" srcOrd="0" destOrd="5" presId="urn:microsoft.com/office/officeart/2005/8/layout/vList2"/>
    <dgm:cxn modelId="{F9042048-677B-4A9C-8105-5AC74BDEE82A}" srcId="{A406A8C4-EBD5-4861-BD46-4B15F4D9282D}" destId="{6B2294D6-85C4-4D1A-90E6-C35D1DC3177D}" srcOrd="4" destOrd="0" parTransId="{66C0A844-8B74-4880-8396-18553CCAACDB}" sibTransId="{ED3590A2-0CF6-4DC9-8230-984A0FA6591A}"/>
    <dgm:cxn modelId="{F6466486-87C7-4842-BBA9-919117430886}" type="presOf" srcId="{9D0FFD8F-7ED0-479D-8E05-43D05B6AC3E0}" destId="{802D27FD-8127-4FA6-BBBB-97A6BE173AC4}" srcOrd="0" destOrd="7" presId="urn:microsoft.com/office/officeart/2005/8/layout/vList2"/>
    <dgm:cxn modelId="{DB06F488-8633-4687-BB29-BF99A6629CE2}" srcId="{A406A8C4-EBD5-4861-BD46-4B15F4D9282D}" destId="{216387EC-498F-4638-8E46-FCEF31579267}" srcOrd="6" destOrd="0" parTransId="{B0066B4C-3EC9-4C7F-BCE9-28B41CFB1561}" sibTransId="{749181C0-EB9C-4F60-A884-79352FB447E0}"/>
    <dgm:cxn modelId="{E6E3748E-64AF-47D5-B862-598E2504C713}" type="presOf" srcId="{B7ACE600-45AA-445D-BA0B-07BE774895D0}" destId="{65E20B6D-323D-4B00-B1A8-DE8BBC036F8A}" srcOrd="0" destOrd="0" presId="urn:microsoft.com/office/officeart/2005/8/layout/vList2"/>
    <dgm:cxn modelId="{AAF4C99B-C674-43FD-BF89-F077ADF8A7F2}" srcId="{A406A8C4-EBD5-4861-BD46-4B15F4D9282D}" destId="{E3205C6B-0C81-40D0-AA12-AB0DE7FA088C}" srcOrd="8" destOrd="0" parTransId="{C148D661-E56D-4AA8-983F-1C83C76DA1F4}" sibTransId="{48D6B931-B527-458D-A163-1EBEBC5D0221}"/>
    <dgm:cxn modelId="{109A74B4-1A82-460B-9F46-A77A1F70F3FE}" type="presOf" srcId="{5951386F-DAEA-4500-9968-66369676E742}" destId="{802D27FD-8127-4FA6-BBBB-97A6BE173AC4}" srcOrd="0" destOrd="0" presId="urn:microsoft.com/office/officeart/2005/8/layout/vList2"/>
    <dgm:cxn modelId="{B76216BF-B3AD-4704-B25A-1CBC3C97CEF6}" srcId="{B7ACE600-45AA-445D-BA0B-07BE774895D0}" destId="{A406A8C4-EBD5-4861-BD46-4B15F4D9282D}" srcOrd="0" destOrd="0" parTransId="{159D5E82-5BF2-48C0-A4C6-48FCECBB12FA}" sibTransId="{AF2626C9-D024-405A-AE25-57E6BD0DD1EA}"/>
    <dgm:cxn modelId="{690CAECA-04AE-42A0-B965-45892221741C}" type="presOf" srcId="{A406A8C4-EBD5-4861-BD46-4B15F4D9282D}" destId="{F9120AE9-565A-43EB-876D-C5CCF5A4579B}" srcOrd="0" destOrd="0" presId="urn:microsoft.com/office/officeart/2005/8/layout/vList2"/>
    <dgm:cxn modelId="{02E87CD1-3412-4CDE-ADD2-1244C23A8EDD}" type="presOf" srcId="{8E6A1282-3F77-4410-83C1-AAA76188828D}" destId="{802D27FD-8127-4FA6-BBBB-97A6BE173AC4}" srcOrd="0" destOrd="2" presId="urn:microsoft.com/office/officeart/2005/8/layout/vList2"/>
    <dgm:cxn modelId="{A36B86D5-A346-4602-A10E-7930F57355F5}" srcId="{A406A8C4-EBD5-4861-BD46-4B15F4D9282D}" destId="{6D0CC3F5-BFA0-494B-A864-9F474082C32C}" srcOrd="1" destOrd="0" parTransId="{80607605-2E61-42B8-940B-E8960449D614}" sibTransId="{0B77FD9A-4898-4B59-8E79-BBDB2698D9A8}"/>
    <dgm:cxn modelId="{CEE537EB-8B80-4539-B292-0256F1A0BE79}" type="presOf" srcId="{216387EC-498F-4638-8E46-FCEF31579267}" destId="{802D27FD-8127-4FA6-BBBB-97A6BE173AC4}" srcOrd="0" destOrd="6" presId="urn:microsoft.com/office/officeart/2005/8/layout/vList2"/>
    <dgm:cxn modelId="{0F5386F2-9139-44BF-B8E8-B837D7DC1A27}" srcId="{A406A8C4-EBD5-4861-BD46-4B15F4D9282D}" destId="{8E6A1282-3F77-4410-83C1-AAA76188828D}" srcOrd="2" destOrd="0" parTransId="{6A500891-266B-4A07-8DE6-75A1E3CAE5EC}" sibTransId="{0BD8978B-3FA2-4D63-97F6-49BD69AB8DF9}"/>
    <dgm:cxn modelId="{B2795BF3-7B93-4C15-A3FE-253816E1C635}" srcId="{A406A8C4-EBD5-4861-BD46-4B15F4D9282D}" destId="{5951386F-DAEA-4500-9968-66369676E742}" srcOrd="0" destOrd="0" parTransId="{26991A9C-F804-4616-A774-0516154DDB3F}" sibTransId="{AD94021B-E2E0-4C4C-A353-EA57EED0B145}"/>
    <dgm:cxn modelId="{05B6E3AB-559B-47F6-85E6-F080C70BFAF0}" type="presParOf" srcId="{65E20B6D-323D-4B00-B1A8-DE8BBC036F8A}" destId="{F9120AE9-565A-43EB-876D-C5CCF5A4579B}" srcOrd="0" destOrd="0" presId="urn:microsoft.com/office/officeart/2005/8/layout/vList2"/>
    <dgm:cxn modelId="{945029B6-EF4D-4144-96A1-BA1DC597F557}" type="presParOf" srcId="{65E20B6D-323D-4B00-B1A8-DE8BBC036F8A}" destId="{802D27FD-8127-4FA6-BBBB-97A6BE173AC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477248-E71D-43F1-89F4-511E86A9E531}"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AADB1BB-2BF2-42DE-9247-73B608825072}">
      <dgm:prSet/>
      <dgm:spPr/>
      <dgm:t>
        <a:bodyPr/>
        <a:lstStyle/>
        <a:p>
          <a:pPr>
            <a:defRPr b="1"/>
          </a:pPr>
          <a:r>
            <a:rPr lang="en-US"/>
            <a:t>Year 0 – 3 </a:t>
          </a:r>
        </a:p>
      </dgm:t>
    </dgm:pt>
    <dgm:pt modelId="{EEE86C01-0AB8-4DE1-9C96-86CCE8E2C24A}" type="parTrans" cxnId="{64FDABEB-480F-4F2D-A692-955D3438BAE3}">
      <dgm:prSet/>
      <dgm:spPr/>
      <dgm:t>
        <a:bodyPr/>
        <a:lstStyle/>
        <a:p>
          <a:endParaRPr lang="en-US"/>
        </a:p>
      </dgm:t>
    </dgm:pt>
    <dgm:pt modelId="{18553CD4-7A2B-471B-838F-12FA3FB9B110}" type="sibTrans" cxnId="{64FDABEB-480F-4F2D-A692-955D3438BAE3}">
      <dgm:prSet/>
      <dgm:spPr/>
      <dgm:t>
        <a:bodyPr/>
        <a:lstStyle/>
        <a:p>
          <a:endParaRPr lang="en-US"/>
        </a:p>
      </dgm:t>
    </dgm:pt>
    <dgm:pt modelId="{AB63B128-8DBD-4B61-AD92-48DA0458454E}">
      <dgm:prSet/>
      <dgm:spPr/>
      <dgm:t>
        <a:bodyPr/>
        <a:lstStyle/>
        <a:p>
          <a:pPr rtl="0"/>
          <a:r>
            <a:rPr lang="en-US"/>
            <a:t>Minimum of 80% </a:t>
          </a:r>
          <a:r>
            <a:rPr lang="en-US">
              <a:latin typeface="Calibri Light" panose="020F0302020204030204"/>
            </a:rPr>
            <a:t>Profit Share Payout</a:t>
          </a:r>
          <a:endParaRPr lang="en-US"/>
        </a:p>
      </dgm:t>
    </dgm:pt>
    <dgm:pt modelId="{825F1B12-1AA1-4691-B50B-279EE0AA52EA}" type="parTrans" cxnId="{58EA8993-41A2-4FF2-B5CA-88CED4B5B3A0}">
      <dgm:prSet/>
      <dgm:spPr/>
      <dgm:t>
        <a:bodyPr/>
        <a:lstStyle/>
        <a:p>
          <a:endParaRPr lang="en-US"/>
        </a:p>
      </dgm:t>
    </dgm:pt>
    <dgm:pt modelId="{A77C5CAF-315F-42F4-ADFB-7F13E821D239}" type="sibTrans" cxnId="{58EA8993-41A2-4FF2-B5CA-88CED4B5B3A0}">
      <dgm:prSet/>
      <dgm:spPr/>
      <dgm:t>
        <a:bodyPr/>
        <a:lstStyle/>
        <a:p>
          <a:endParaRPr lang="en-US"/>
        </a:p>
      </dgm:t>
    </dgm:pt>
    <dgm:pt modelId="{624CA659-8E46-4298-8C75-8CF68011C30D}">
      <dgm:prSet/>
      <dgm:spPr/>
      <dgm:t>
        <a:bodyPr/>
        <a:lstStyle/>
        <a:p>
          <a:pPr>
            <a:defRPr b="1"/>
          </a:pPr>
          <a:r>
            <a:rPr lang="en-US"/>
            <a:t>Year 4+ </a:t>
          </a:r>
        </a:p>
      </dgm:t>
    </dgm:pt>
    <dgm:pt modelId="{FCB47F35-0DF8-4E8E-8481-BAE5D680D4BD}" type="parTrans" cxnId="{5CE360E0-EEDF-4F9B-AE09-E5C2AA1B4BB6}">
      <dgm:prSet/>
      <dgm:spPr/>
      <dgm:t>
        <a:bodyPr/>
        <a:lstStyle/>
        <a:p>
          <a:endParaRPr lang="en-US"/>
        </a:p>
      </dgm:t>
    </dgm:pt>
    <dgm:pt modelId="{318989F0-6447-40C7-8042-22AF59C3B333}" type="sibTrans" cxnId="{5CE360E0-EEDF-4F9B-AE09-E5C2AA1B4BB6}">
      <dgm:prSet/>
      <dgm:spPr/>
      <dgm:t>
        <a:bodyPr/>
        <a:lstStyle/>
        <a:p>
          <a:endParaRPr lang="en-US"/>
        </a:p>
      </dgm:t>
    </dgm:pt>
    <dgm:pt modelId="{1C914BD5-5E36-448F-927D-959870A44755}">
      <dgm:prSet/>
      <dgm:spPr/>
      <dgm:t>
        <a:bodyPr/>
        <a:lstStyle/>
        <a:p>
          <a:r>
            <a:rPr lang="en-US"/>
            <a:t>$0 - $39,999     80% Profit Share Payout</a:t>
          </a:r>
        </a:p>
      </dgm:t>
    </dgm:pt>
    <dgm:pt modelId="{F9DC0959-AEA7-4941-B687-0DCF55BD0F59}" type="parTrans" cxnId="{7F9C19BA-4E20-4302-A978-D6FD8C054308}">
      <dgm:prSet/>
      <dgm:spPr/>
      <dgm:t>
        <a:bodyPr/>
        <a:lstStyle/>
        <a:p>
          <a:endParaRPr lang="en-US"/>
        </a:p>
      </dgm:t>
    </dgm:pt>
    <dgm:pt modelId="{81E3A3D3-FCA2-4520-BFAC-E28038774C4D}" type="sibTrans" cxnId="{7F9C19BA-4E20-4302-A978-D6FD8C054308}">
      <dgm:prSet/>
      <dgm:spPr/>
      <dgm:t>
        <a:bodyPr/>
        <a:lstStyle/>
        <a:p>
          <a:endParaRPr lang="en-US"/>
        </a:p>
      </dgm:t>
    </dgm:pt>
    <dgm:pt modelId="{7B088BCF-3DB9-4C9E-B37A-DBBAAAB978AC}">
      <dgm:prSet/>
      <dgm:spPr/>
      <dgm:t>
        <a:bodyPr/>
        <a:lstStyle/>
        <a:p>
          <a:r>
            <a:rPr lang="en-US"/>
            <a:t>$40,000 - $</a:t>
          </a:r>
          <a:r>
            <a:rPr lang="en-US">
              <a:latin typeface="Calibri Light" panose="020F0302020204030204"/>
            </a:rPr>
            <a:t>79,999</a:t>
          </a:r>
          <a:r>
            <a:rPr lang="en-US"/>
            <a:t>  90% Profit Share Payout</a:t>
          </a:r>
        </a:p>
      </dgm:t>
    </dgm:pt>
    <dgm:pt modelId="{0FDC8692-E2D5-4086-8347-8BEF5CD89E5C}" type="parTrans" cxnId="{A3C04774-3F20-4E79-A027-BF797E485F99}">
      <dgm:prSet/>
      <dgm:spPr/>
      <dgm:t>
        <a:bodyPr/>
        <a:lstStyle/>
        <a:p>
          <a:endParaRPr lang="en-US"/>
        </a:p>
      </dgm:t>
    </dgm:pt>
    <dgm:pt modelId="{D5AD45A9-6C2C-4274-B6D1-61227A8AB3B4}" type="sibTrans" cxnId="{A3C04774-3F20-4E79-A027-BF797E485F99}">
      <dgm:prSet/>
      <dgm:spPr/>
      <dgm:t>
        <a:bodyPr/>
        <a:lstStyle/>
        <a:p>
          <a:endParaRPr lang="en-US"/>
        </a:p>
      </dgm:t>
    </dgm:pt>
    <dgm:pt modelId="{CC9B361E-6F74-4019-8613-6BC314EA677C}">
      <dgm:prSet/>
      <dgm:spPr/>
      <dgm:t>
        <a:bodyPr/>
        <a:lstStyle/>
        <a:p>
          <a:r>
            <a:rPr lang="en-US"/>
            <a:t>$80,000 +      100% Profit Share Payout</a:t>
          </a:r>
        </a:p>
      </dgm:t>
    </dgm:pt>
    <dgm:pt modelId="{40B79F28-B142-4777-9BAD-A5C3BB7F9541}" type="parTrans" cxnId="{84ABE5A3-AD24-4FC2-8005-50F73AD120B8}">
      <dgm:prSet/>
      <dgm:spPr/>
      <dgm:t>
        <a:bodyPr/>
        <a:lstStyle/>
        <a:p>
          <a:endParaRPr lang="en-US"/>
        </a:p>
      </dgm:t>
    </dgm:pt>
    <dgm:pt modelId="{298D98D5-2395-4F36-89D9-0523793DA288}" type="sibTrans" cxnId="{84ABE5A3-AD24-4FC2-8005-50F73AD120B8}">
      <dgm:prSet/>
      <dgm:spPr/>
      <dgm:t>
        <a:bodyPr/>
        <a:lstStyle/>
        <a:p>
          <a:endParaRPr lang="en-US"/>
        </a:p>
      </dgm:t>
    </dgm:pt>
    <dgm:pt modelId="{E1BB7E42-56B4-48E2-8AE8-11AD8549159B}" type="pres">
      <dgm:prSet presAssocID="{2B477248-E71D-43F1-89F4-511E86A9E531}" presName="root" presStyleCnt="0">
        <dgm:presLayoutVars>
          <dgm:dir/>
          <dgm:resizeHandles val="exact"/>
        </dgm:presLayoutVars>
      </dgm:prSet>
      <dgm:spPr/>
    </dgm:pt>
    <dgm:pt modelId="{840C9083-E208-402A-BA04-AB9ED6647804}" type="pres">
      <dgm:prSet presAssocID="{FAADB1BB-2BF2-42DE-9247-73B608825072}" presName="compNode" presStyleCnt="0"/>
      <dgm:spPr/>
    </dgm:pt>
    <dgm:pt modelId="{4A2AAD60-C0AE-4ED1-8494-AB0EABF8626D}" type="pres">
      <dgm:prSet presAssocID="{FAADB1BB-2BF2-42DE-9247-73B60882507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BF8CD2D1-18D7-4F5A-9D36-1F2240A5DC16}" type="pres">
      <dgm:prSet presAssocID="{FAADB1BB-2BF2-42DE-9247-73B608825072}" presName="iconSpace" presStyleCnt="0"/>
      <dgm:spPr/>
    </dgm:pt>
    <dgm:pt modelId="{B3DA1CAA-3347-492C-8664-818BC03BE9D6}" type="pres">
      <dgm:prSet presAssocID="{FAADB1BB-2BF2-42DE-9247-73B608825072}" presName="parTx" presStyleLbl="revTx" presStyleIdx="0" presStyleCnt="4">
        <dgm:presLayoutVars>
          <dgm:chMax val="0"/>
          <dgm:chPref val="0"/>
        </dgm:presLayoutVars>
      </dgm:prSet>
      <dgm:spPr/>
    </dgm:pt>
    <dgm:pt modelId="{DC70FEA2-24F1-42C3-B538-ABADCAF62E54}" type="pres">
      <dgm:prSet presAssocID="{FAADB1BB-2BF2-42DE-9247-73B608825072}" presName="txSpace" presStyleCnt="0"/>
      <dgm:spPr/>
    </dgm:pt>
    <dgm:pt modelId="{A24BF827-B117-448C-9854-82AF73C75BEF}" type="pres">
      <dgm:prSet presAssocID="{FAADB1BB-2BF2-42DE-9247-73B608825072}" presName="desTx" presStyleLbl="revTx" presStyleIdx="1" presStyleCnt="4">
        <dgm:presLayoutVars/>
      </dgm:prSet>
      <dgm:spPr/>
    </dgm:pt>
    <dgm:pt modelId="{40F22321-F76D-4865-A616-CA161B9B4BBF}" type="pres">
      <dgm:prSet presAssocID="{18553CD4-7A2B-471B-838F-12FA3FB9B110}" presName="sibTrans" presStyleCnt="0"/>
      <dgm:spPr/>
    </dgm:pt>
    <dgm:pt modelId="{38A4C993-636D-4268-809A-6CC336D816F7}" type="pres">
      <dgm:prSet presAssocID="{624CA659-8E46-4298-8C75-8CF68011C30D}" presName="compNode" presStyleCnt="0"/>
      <dgm:spPr/>
    </dgm:pt>
    <dgm:pt modelId="{098E7CE1-6B65-49D3-8663-8CAF08E0FB59}" type="pres">
      <dgm:prSet presAssocID="{624CA659-8E46-4298-8C75-8CF68011C30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F3370532-60D6-42CB-9E9F-96628AB2322C}" type="pres">
      <dgm:prSet presAssocID="{624CA659-8E46-4298-8C75-8CF68011C30D}" presName="iconSpace" presStyleCnt="0"/>
      <dgm:spPr/>
    </dgm:pt>
    <dgm:pt modelId="{95B9711C-AA19-4729-95EF-57B74B2AD605}" type="pres">
      <dgm:prSet presAssocID="{624CA659-8E46-4298-8C75-8CF68011C30D}" presName="parTx" presStyleLbl="revTx" presStyleIdx="2" presStyleCnt="4">
        <dgm:presLayoutVars>
          <dgm:chMax val="0"/>
          <dgm:chPref val="0"/>
        </dgm:presLayoutVars>
      </dgm:prSet>
      <dgm:spPr/>
    </dgm:pt>
    <dgm:pt modelId="{8EDA084D-0430-4BFA-8C01-7D6317B8C69C}" type="pres">
      <dgm:prSet presAssocID="{624CA659-8E46-4298-8C75-8CF68011C30D}" presName="txSpace" presStyleCnt="0"/>
      <dgm:spPr/>
    </dgm:pt>
    <dgm:pt modelId="{234432FB-9836-4293-9316-61CF3F8DC69B}" type="pres">
      <dgm:prSet presAssocID="{624CA659-8E46-4298-8C75-8CF68011C30D}" presName="desTx" presStyleLbl="revTx" presStyleIdx="3" presStyleCnt="4">
        <dgm:presLayoutVars/>
      </dgm:prSet>
      <dgm:spPr/>
    </dgm:pt>
  </dgm:ptLst>
  <dgm:cxnLst>
    <dgm:cxn modelId="{2E602F68-EB33-40B1-9CC2-6862A07D17E8}" type="presOf" srcId="{2B477248-E71D-43F1-89F4-511E86A9E531}" destId="{E1BB7E42-56B4-48E2-8AE8-11AD8549159B}" srcOrd="0" destOrd="0" presId="urn:microsoft.com/office/officeart/2018/2/layout/IconLabelDescriptionList"/>
    <dgm:cxn modelId="{A3C04774-3F20-4E79-A027-BF797E485F99}" srcId="{624CA659-8E46-4298-8C75-8CF68011C30D}" destId="{7B088BCF-3DB9-4C9E-B37A-DBBAAAB978AC}" srcOrd="1" destOrd="0" parTransId="{0FDC8692-E2D5-4086-8347-8BEF5CD89E5C}" sibTransId="{D5AD45A9-6C2C-4274-B6D1-61227A8AB3B4}"/>
    <dgm:cxn modelId="{956FA05A-A151-4A95-ADBD-8857272D6C44}" type="presOf" srcId="{CC9B361E-6F74-4019-8613-6BC314EA677C}" destId="{234432FB-9836-4293-9316-61CF3F8DC69B}" srcOrd="0" destOrd="2" presId="urn:microsoft.com/office/officeart/2018/2/layout/IconLabelDescriptionList"/>
    <dgm:cxn modelId="{459D387F-6E5A-4735-BB6F-0BC11343F286}" type="presOf" srcId="{7B088BCF-3DB9-4C9E-B37A-DBBAAAB978AC}" destId="{234432FB-9836-4293-9316-61CF3F8DC69B}" srcOrd="0" destOrd="1" presId="urn:microsoft.com/office/officeart/2018/2/layout/IconLabelDescriptionList"/>
    <dgm:cxn modelId="{5BE19087-0107-4389-B96C-30968E0E5F9A}" type="presOf" srcId="{624CA659-8E46-4298-8C75-8CF68011C30D}" destId="{95B9711C-AA19-4729-95EF-57B74B2AD605}" srcOrd="0" destOrd="0" presId="urn:microsoft.com/office/officeart/2018/2/layout/IconLabelDescriptionList"/>
    <dgm:cxn modelId="{58EA8993-41A2-4FF2-B5CA-88CED4B5B3A0}" srcId="{FAADB1BB-2BF2-42DE-9247-73B608825072}" destId="{AB63B128-8DBD-4B61-AD92-48DA0458454E}" srcOrd="0" destOrd="0" parTransId="{825F1B12-1AA1-4691-B50B-279EE0AA52EA}" sibTransId="{A77C5CAF-315F-42F4-ADFB-7F13E821D239}"/>
    <dgm:cxn modelId="{84ABE5A3-AD24-4FC2-8005-50F73AD120B8}" srcId="{624CA659-8E46-4298-8C75-8CF68011C30D}" destId="{CC9B361E-6F74-4019-8613-6BC314EA677C}" srcOrd="2" destOrd="0" parTransId="{40B79F28-B142-4777-9BAD-A5C3BB7F9541}" sibTransId="{298D98D5-2395-4F36-89D9-0523793DA288}"/>
    <dgm:cxn modelId="{C00CBCB1-FFBE-4A04-AF64-AD6E33B59A8D}" type="presOf" srcId="{FAADB1BB-2BF2-42DE-9247-73B608825072}" destId="{B3DA1CAA-3347-492C-8664-818BC03BE9D6}" srcOrd="0" destOrd="0" presId="urn:microsoft.com/office/officeart/2018/2/layout/IconLabelDescriptionList"/>
    <dgm:cxn modelId="{A45B01B6-9F33-4C9C-857E-A7B23964D05D}" type="presOf" srcId="{1C914BD5-5E36-448F-927D-959870A44755}" destId="{234432FB-9836-4293-9316-61CF3F8DC69B}" srcOrd="0" destOrd="0" presId="urn:microsoft.com/office/officeart/2018/2/layout/IconLabelDescriptionList"/>
    <dgm:cxn modelId="{7F9C19BA-4E20-4302-A978-D6FD8C054308}" srcId="{624CA659-8E46-4298-8C75-8CF68011C30D}" destId="{1C914BD5-5E36-448F-927D-959870A44755}" srcOrd="0" destOrd="0" parTransId="{F9DC0959-AEA7-4941-B687-0DCF55BD0F59}" sibTransId="{81E3A3D3-FCA2-4520-BFAC-E28038774C4D}"/>
    <dgm:cxn modelId="{A245AEDA-80F5-4390-9C0F-5B22FE7C955E}" type="presOf" srcId="{AB63B128-8DBD-4B61-AD92-48DA0458454E}" destId="{A24BF827-B117-448C-9854-82AF73C75BEF}" srcOrd="0" destOrd="0" presId="urn:microsoft.com/office/officeart/2018/2/layout/IconLabelDescriptionList"/>
    <dgm:cxn modelId="{5CE360E0-EEDF-4F9B-AE09-E5C2AA1B4BB6}" srcId="{2B477248-E71D-43F1-89F4-511E86A9E531}" destId="{624CA659-8E46-4298-8C75-8CF68011C30D}" srcOrd="1" destOrd="0" parTransId="{FCB47F35-0DF8-4E8E-8481-BAE5D680D4BD}" sibTransId="{318989F0-6447-40C7-8042-22AF59C3B333}"/>
    <dgm:cxn modelId="{64FDABEB-480F-4F2D-A692-955D3438BAE3}" srcId="{2B477248-E71D-43F1-89F4-511E86A9E531}" destId="{FAADB1BB-2BF2-42DE-9247-73B608825072}" srcOrd="0" destOrd="0" parTransId="{EEE86C01-0AB8-4DE1-9C96-86CCE8E2C24A}" sibTransId="{18553CD4-7A2B-471B-838F-12FA3FB9B110}"/>
    <dgm:cxn modelId="{6E756656-FA9E-4419-A8D3-A97F0E566AEB}" type="presParOf" srcId="{E1BB7E42-56B4-48E2-8AE8-11AD8549159B}" destId="{840C9083-E208-402A-BA04-AB9ED6647804}" srcOrd="0" destOrd="0" presId="urn:microsoft.com/office/officeart/2018/2/layout/IconLabelDescriptionList"/>
    <dgm:cxn modelId="{680A84F7-6768-4E62-81BF-0E1F4427063E}" type="presParOf" srcId="{840C9083-E208-402A-BA04-AB9ED6647804}" destId="{4A2AAD60-C0AE-4ED1-8494-AB0EABF8626D}" srcOrd="0" destOrd="0" presId="urn:microsoft.com/office/officeart/2018/2/layout/IconLabelDescriptionList"/>
    <dgm:cxn modelId="{D7B7019D-15A2-442C-B78F-1015E3818176}" type="presParOf" srcId="{840C9083-E208-402A-BA04-AB9ED6647804}" destId="{BF8CD2D1-18D7-4F5A-9D36-1F2240A5DC16}" srcOrd="1" destOrd="0" presId="urn:microsoft.com/office/officeart/2018/2/layout/IconLabelDescriptionList"/>
    <dgm:cxn modelId="{362E286D-B7EF-4F47-ACD2-FE27E9E37D31}" type="presParOf" srcId="{840C9083-E208-402A-BA04-AB9ED6647804}" destId="{B3DA1CAA-3347-492C-8664-818BC03BE9D6}" srcOrd="2" destOrd="0" presId="urn:microsoft.com/office/officeart/2018/2/layout/IconLabelDescriptionList"/>
    <dgm:cxn modelId="{F2C969BA-7855-41F1-B7BC-B725554A2EAB}" type="presParOf" srcId="{840C9083-E208-402A-BA04-AB9ED6647804}" destId="{DC70FEA2-24F1-42C3-B538-ABADCAF62E54}" srcOrd="3" destOrd="0" presId="urn:microsoft.com/office/officeart/2018/2/layout/IconLabelDescriptionList"/>
    <dgm:cxn modelId="{982128F4-F38F-4103-A878-2FDA774E9358}" type="presParOf" srcId="{840C9083-E208-402A-BA04-AB9ED6647804}" destId="{A24BF827-B117-448C-9854-82AF73C75BEF}" srcOrd="4" destOrd="0" presId="urn:microsoft.com/office/officeart/2018/2/layout/IconLabelDescriptionList"/>
    <dgm:cxn modelId="{48ABF1E1-BF69-445D-A23F-3765166B445B}" type="presParOf" srcId="{E1BB7E42-56B4-48E2-8AE8-11AD8549159B}" destId="{40F22321-F76D-4865-A616-CA161B9B4BBF}" srcOrd="1" destOrd="0" presId="urn:microsoft.com/office/officeart/2018/2/layout/IconLabelDescriptionList"/>
    <dgm:cxn modelId="{CDD2325D-E712-46DC-A390-E2F06637CFE7}" type="presParOf" srcId="{E1BB7E42-56B4-48E2-8AE8-11AD8549159B}" destId="{38A4C993-636D-4268-809A-6CC336D816F7}" srcOrd="2" destOrd="0" presId="urn:microsoft.com/office/officeart/2018/2/layout/IconLabelDescriptionList"/>
    <dgm:cxn modelId="{8045CB99-7783-4484-9F8A-B3463E722F50}" type="presParOf" srcId="{38A4C993-636D-4268-809A-6CC336D816F7}" destId="{098E7CE1-6B65-49D3-8663-8CAF08E0FB59}" srcOrd="0" destOrd="0" presId="urn:microsoft.com/office/officeart/2018/2/layout/IconLabelDescriptionList"/>
    <dgm:cxn modelId="{7CC9F83E-A925-4967-8905-C2E51DB8EE8E}" type="presParOf" srcId="{38A4C993-636D-4268-809A-6CC336D816F7}" destId="{F3370532-60D6-42CB-9E9F-96628AB2322C}" srcOrd="1" destOrd="0" presId="urn:microsoft.com/office/officeart/2018/2/layout/IconLabelDescriptionList"/>
    <dgm:cxn modelId="{77576457-7EB4-40CB-9F9E-E7383F2F9F98}" type="presParOf" srcId="{38A4C993-636D-4268-809A-6CC336D816F7}" destId="{95B9711C-AA19-4729-95EF-57B74B2AD605}" srcOrd="2" destOrd="0" presId="urn:microsoft.com/office/officeart/2018/2/layout/IconLabelDescriptionList"/>
    <dgm:cxn modelId="{A3AA869F-B3CC-45AE-B512-FE48296BA01F}" type="presParOf" srcId="{38A4C993-636D-4268-809A-6CC336D816F7}" destId="{8EDA084D-0430-4BFA-8C01-7D6317B8C69C}" srcOrd="3" destOrd="0" presId="urn:microsoft.com/office/officeart/2018/2/layout/IconLabelDescriptionList"/>
    <dgm:cxn modelId="{A9CCBF4B-27D7-4C17-9EF6-7657A5C5B945}" type="presParOf" srcId="{38A4C993-636D-4268-809A-6CC336D816F7}" destId="{234432FB-9836-4293-9316-61CF3F8DC69B}"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20AE9-565A-43EB-876D-C5CCF5A4579B}">
      <dsp:nvSpPr>
        <dsp:cNvPr id="0" name=""/>
        <dsp:cNvSpPr/>
      </dsp:nvSpPr>
      <dsp:spPr>
        <a:xfrm>
          <a:off x="0" y="36533"/>
          <a:ext cx="6705600" cy="170469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Big "I" Alliance Gold is IIABA's agency alliance. Qualified members who join enjoy these features: </a:t>
          </a:r>
        </a:p>
      </dsp:txBody>
      <dsp:txXfrm>
        <a:off x="83216" y="119749"/>
        <a:ext cx="6539168" cy="1538258"/>
      </dsp:txXfrm>
    </dsp:sp>
    <dsp:sp modelId="{802D27FD-8127-4FA6-BBBB-97A6BE173AC4}">
      <dsp:nvSpPr>
        <dsp:cNvPr id="0" name=""/>
        <dsp:cNvSpPr/>
      </dsp:nvSpPr>
      <dsp:spPr>
        <a:xfrm>
          <a:off x="0" y="1741223"/>
          <a:ext cx="6705600" cy="3721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903"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a:t>Aggregated Premium</a:t>
          </a:r>
        </a:p>
        <a:p>
          <a:pPr marL="228600" lvl="1" indent="-228600" algn="l" defTabSz="1066800">
            <a:lnSpc>
              <a:spcPct val="90000"/>
            </a:lnSpc>
            <a:spcBef>
              <a:spcPct val="0"/>
            </a:spcBef>
            <a:spcAft>
              <a:spcPct val="20000"/>
            </a:spcAft>
            <a:buChar char="•"/>
          </a:pPr>
          <a:r>
            <a:rPr lang="en-US" sz="2400" kern="1200"/>
            <a:t>Contingency eligibility</a:t>
          </a:r>
        </a:p>
        <a:p>
          <a:pPr marL="228600" lvl="1" indent="-228600" algn="l" defTabSz="1066800">
            <a:lnSpc>
              <a:spcPct val="90000"/>
            </a:lnSpc>
            <a:spcBef>
              <a:spcPct val="0"/>
            </a:spcBef>
            <a:spcAft>
              <a:spcPct val="20000"/>
            </a:spcAft>
            <a:buChar char="•"/>
          </a:pPr>
          <a:r>
            <a:rPr lang="en-US" sz="2400" kern="1200"/>
            <a:t>Increased commission</a:t>
          </a:r>
        </a:p>
        <a:p>
          <a:pPr marL="228600" lvl="1" indent="-228600" algn="l" defTabSz="1066800">
            <a:lnSpc>
              <a:spcPct val="90000"/>
            </a:lnSpc>
            <a:spcBef>
              <a:spcPct val="0"/>
            </a:spcBef>
            <a:spcAft>
              <a:spcPct val="20000"/>
            </a:spcAft>
            <a:buChar char="•"/>
          </a:pPr>
          <a:r>
            <a:rPr lang="en-US" sz="2400" kern="1200"/>
            <a:t>Strong carrier partnerships</a:t>
          </a:r>
        </a:p>
        <a:p>
          <a:pPr marL="228600" lvl="1" indent="-228600" algn="l" defTabSz="1066800">
            <a:lnSpc>
              <a:spcPct val="90000"/>
            </a:lnSpc>
            <a:spcBef>
              <a:spcPct val="0"/>
            </a:spcBef>
            <a:spcAft>
              <a:spcPct val="20000"/>
            </a:spcAft>
            <a:buChar char="•"/>
          </a:pPr>
          <a:r>
            <a:rPr lang="en-US" sz="2400" kern="1200"/>
            <a:t>Opportunities for growth</a:t>
          </a:r>
        </a:p>
        <a:p>
          <a:pPr marL="228600" lvl="1" indent="-228600" algn="l" defTabSz="1066800">
            <a:lnSpc>
              <a:spcPct val="90000"/>
            </a:lnSpc>
            <a:spcBef>
              <a:spcPct val="0"/>
            </a:spcBef>
            <a:spcAft>
              <a:spcPct val="20000"/>
            </a:spcAft>
            <a:buChar char="•"/>
          </a:pPr>
          <a:r>
            <a:rPr lang="en-US" sz="2400" kern="1200"/>
            <a:t>Promotion of profitability</a:t>
          </a:r>
        </a:p>
        <a:p>
          <a:pPr marL="228600" lvl="1" indent="-228600" algn="l" defTabSz="1066800">
            <a:lnSpc>
              <a:spcPct val="90000"/>
            </a:lnSpc>
            <a:spcBef>
              <a:spcPct val="0"/>
            </a:spcBef>
            <a:spcAft>
              <a:spcPct val="20000"/>
            </a:spcAft>
            <a:buChar char="•"/>
          </a:pPr>
          <a:r>
            <a:rPr lang="en-US" sz="2400" kern="1200"/>
            <a:t>Broad communication and training</a:t>
          </a:r>
        </a:p>
        <a:p>
          <a:pPr marL="228600" lvl="1" indent="-228600" algn="l" defTabSz="1066800">
            <a:lnSpc>
              <a:spcPct val="90000"/>
            </a:lnSpc>
            <a:spcBef>
              <a:spcPct val="0"/>
            </a:spcBef>
            <a:spcAft>
              <a:spcPct val="20000"/>
            </a:spcAft>
            <a:buChar char="•"/>
          </a:pPr>
          <a:r>
            <a:rPr lang="en-US" sz="2400" kern="1200"/>
            <a:t>Market access through membership</a:t>
          </a:r>
        </a:p>
        <a:p>
          <a:pPr marL="228600" lvl="1" indent="-228600" algn="l" defTabSz="1066800" rtl="0">
            <a:lnSpc>
              <a:spcPct val="90000"/>
            </a:lnSpc>
            <a:spcBef>
              <a:spcPct val="0"/>
            </a:spcBef>
            <a:spcAft>
              <a:spcPct val="20000"/>
            </a:spcAft>
            <a:buChar char="•"/>
          </a:pPr>
          <a:r>
            <a:rPr lang="en-US" sz="2400" kern="1200">
              <a:latin typeface="Calibri Light" panose="020F0302020204030204"/>
            </a:rPr>
            <a:t>Automatic Vendor</a:t>
          </a:r>
          <a:r>
            <a:rPr lang="en-US" sz="2400" kern="1200"/>
            <a:t> discounts</a:t>
          </a:r>
        </a:p>
      </dsp:txBody>
      <dsp:txXfrm>
        <a:off x="0" y="1741223"/>
        <a:ext cx="6705600" cy="37218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AAD60-C0AE-4ED1-8494-AB0EABF8626D}">
      <dsp:nvSpPr>
        <dsp:cNvPr id="0" name=""/>
        <dsp:cNvSpPr/>
      </dsp:nvSpPr>
      <dsp:spPr>
        <a:xfrm>
          <a:off x="765914" y="458154"/>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DA1CAA-3347-492C-8664-818BC03BE9D6}">
      <dsp:nvSpPr>
        <dsp:cNvPr id="0" name=""/>
        <dsp:cNvSpPr/>
      </dsp:nvSpPr>
      <dsp:spPr>
        <a:xfrm>
          <a:off x="765914" y="2111043"/>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90000"/>
            </a:lnSpc>
            <a:spcBef>
              <a:spcPct val="0"/>
            </a:spcBef>
            <a:spcAft>
              <a:spcPct val="35000"/>
            </a:spcAft>
            <a:buNone/>
            <a:defRPr b="1"/>
          </a:pPr>
          <a:r>
            <a:rPr lang="en-US" sz="3600" kern="1200"/>
            <a:t>Year 0 – 3 </a:t>
          </a:r>
        </a:p>
      </dsp:txBody>
      <dsp:txXfrm>
        <a:off x="765914" y="2111043"/>
        <a:ext cx="4320000" cy="648000"/>
      </dsp:txXfrm>
    </dsp:sp>
    <dsp:sp modelId="{A24BF827-B117-448C-9854-82AF73C75BEF}">
      <dsp:nvSpPr>
        <dsp:cNvPr id="0" name=""/>
        <dsp:cNvSpPr/>
      </dsp:nvSpPr>
      <dsp:spPr>
        <a:xfrm>
          <a:off x="765914" y="2824573"/>
          <a:ext cx="4320000" cy="910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rtl="0">
            <a:lnSpc>
              <a:spcPct val="90000"/>
            </a:lnSpc>
            <a:spcBef>
              <a:spcPct val="0"/>
            </a:spcBef>
            <a:spcAft>
              <a:spcPct val="35000"/>
            </a:spcAft>
            <a:buNone/>
          </a:pPr>
          <a:r>
            <a:rPr lang="en-US" sz="1700" kern="1200"/>
            <a:t>Minimum of 80% </a:t>
          </a:r>
          <a:r>
            <a:rPr lang="en-US" sz="1700" kern="1200">
              <a:latin typeface="Calibri Light" panose="020F0302020204030204"/>
            </a:rPr>
            <a:t>Profit Share Payout</a:t>
          </a:r>
          <a:endParaRPr lang="en-US" sz="1700" kern="1200"/>
        </a:p>
      </dsp:txBody>
      <dsp:txXfrm>
        <a:off x="765914" y="2824573"/>
        <a:ext cx="4320000" cy="910076"/>
      </dsp:txXfrm>
    </dsp:sp>
    <dsp:sp modelId="{098E7CE1-6B65-49D3-8663-8CAF08E0FB59}">
      <dsp:nvSpPr>
        <dsp:cNvPr id="0" name=""/>
        <dsp:cNvSpPr/>
      </dsp:nvSpPr>
      <dsp:spPr>
        <a:xfrm>
          <a:off x="5841914" y="458154"/>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B9711C-AA19-4729-95EF-57B74B2AD605}">
      <dsp:nvSpPr>
        <dsp:cNvPr id="0" name=""/>
        <dsp:cNvSpPr/>
      </dsp:nvSpPr>
      <dsp:spPr>
        <a:xfrm>
          <a:off x="5841914" y="2111043"/>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90000"/>
            </a:lnSpc>
            <a:spcBef>
              <a:spcPct val="0"/>
            </a:spcBef>
            <a:spcAft>
              <a:spcPct val="35000"/>
            </a:spcAft>
            <a:buNone/>
            <a:defRPr b="1"/>
          </a:pPr>
          <a:r>
            <a:rPr lang="en-US" sz="3600" kern="1200"/>
            <a:t>Year 4+ </a:t>
          </a:r>
        </a:p>
      </dsp:txBody>
      <dsp:txXfrm>
        <a:off x="5841914" y="2111043"/>
        <a:ext cx="4320000" cy="648000"/>
      </dsp:txXfrm>
    </dsp:sp>
    <dsp:sp modelId="{234432FB-9836-4293-9316-61CF3F8DC69B}">
      <dsp:nvSpPr>
        <dsp:cNvPr id="0" name=""/>
        <dsp:cNvSpPr/>
      </dsp:nvSpPr>
      <dsp:spPr>
        <a:xfrm>
          <a:off x="5841914" y="2824573"/>
          <a:ext cx="4320000" cy="910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t>$0 - $39,999     80% Profit Share Payout</a:t>
          </a:r>
        </a:p>
        <a:p>
          <a:pPr marL="0" lvl="0" indent="0" algn="l" defTabSz="755650">
            <a:lnSpc>
              <a:spcPct val="90000"/>
            </a:lnSpc>
            <a:spcBef>
              <a:spcPct val="0"/>
            </a:spcBef>
            <a:spcAft>
              <a:spcPct val="35000"/>
            </a:spcAft>
            <a:buNone/>
          </a:pPr>
          <a:r>
            <a:rPr lang="en-US" sz="1700" kern="1200"/>
            <a:t>$40,000 - $</a:t>
          </a:r>
          <a:r>
            <a:rPr lang="en-US" sz="1700" kern="1200">
              <a:latin typeface="Calibri Light" panose="020F0302020204030204"/>
            </a:rPr>
            <a:t>79,999</a:t>
          </a:r>
          <a:r>
            <a:rPr lang="en-US" sz="1700" kern="1200"/>
            <a:t>  90% Profit Share Payout</a:t>
          </a:r>
        </a:p>
        <a:p>
          <a:pPr marL="0" lvl="0" indent="0" algn="l" defTabSz="755650">
            <a:lnSpc>
              <a:spcPct val="90000"/>
            </a:lnSpc>
            <a:spcBef>
              <a:spcPct val="0"/>
            </a:spcBef>
            <a:spcAft>
              <a:spcPct val="35000"/>
            </a:spcAft>
            <a:buNone/>
          </a:pPr>
          <a:r>
            <a:rPr lang="en-US" sz="1700" kern="1200"/>
            <a:t>$80,000 +      100% Profit Share Payout</a:t>
          </a:r>
        </a:p>
      </dsp:txBody>
      <dsp:txXfrm>
        <a:off x="5841914" y="2824573"/>
        <a:ext cx="4320000" cy="91007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532760-6FE0-41F6-9576-BFDE3341D622}" type="datetimeFigureOut">
              <a:rPr lang="en-US" smtClean="0"/>
              <a:t>6/12/2024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5CF3CE-2DBA-409C-AAE9-0E45E65F6750}" type="slidenum">
              <a:rPr lang="en-US" smtClean="0"/>
              <a:t>‹#›</a:t>
            </a:fld>
            <a:endParaRPr lang="en-US"/>
          </a:p>
        </p:txBody>
      </p:sp>
    </p:spTree>
    <p:extLst>
      <p:ext uri="{BB962C8B-B14F-4D97-AF65-F5344CB8AC3E}">
        <p14:creationId xmlns:p14="http://schemas.microsoft.com/office/powerpoint/2010/main" val="1733983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Incubate, Accelerate, Aggregate</a:t>
            </a:r>
          </a:p>
        </p:txBody>
      </p:sp>
      <p:sp>
        <p:nvSpPr>
          <p:cNvPr id="4" name="Slide Number Placeholder 3"/>
          <p:cNvSpPr>
            <a:spLocks noGrp="1"/>
          </p:cNvSpPr>
          <p:nvPr>
            <p:ph type="sldNum" sz="quarter" idx="5"/>
          </p:nvPr>
        </p:nvSpPr>
        <p:spPr/>
        <p:txBody>
          <a:bodyPr/>
          <a:lstStyle/>
          <a:p>
            <a:fld id="{F35CF3CE-2DBA-409C-AAE9-0E45E65F6750}" type="slidenum">
              <a:rPr lang="en-US" smtClean="0"/>
              <a:t>2</a:t>
            </a:fld>
            <a:endParaRPr lang="en-US"/>
          </a:p>
        </p:txBody>
      </p:sp>
    </p:spTree>
    <p:extLst>
      <p:ext uri="{BB962C8B-B14F-4D97-AF65-F5344CB8AC3E}">
        <p14:creationId xmlns:p14="http://schemas.microsoft.com/office/powerpoint/2010/main" val="1054987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5CF3CE-2DBA-409C-AAE9-0E45E65F6750}" type="slidenum">
              <a:rPr lang="en-US" smtClean="0"/>
              <a:t>6</a:t>
            </a:fld>
            <a:endParaRPr lang="en-US"/>
          </a:p>
        </p:txBody>
      </p:sp>
    </p:spTree>
    <p:extLst>
      <p:ext uri="{BB962C8B-B14F-4D97-AF65-F5344CB8AC3E}">
        <p14:creationId xmlns:p14="http://schemas.microsoft.com/office/powerpoint/2010/main" val="945212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States in gold are states we have identified as states our carrier partners want to grow, will consider new appointments and are open for new business. They have been identified as more profitable and less risk. If an agency prospect is outside of the states identified, they are still considered and evaluated to be a gold member.</a:t>
            </a:r>
          </a:p>
        </p:txBody>
      </p:sp>
      <p:sp>
        <p:nvSpPr>
          <p:cNvPr id="4" name="Slide Number Placeholder 3"/>
          <p:cNvSpPr>
            <a:spLocks noGrp="1"/>
          </p:cNvSpPr>
          <p:nvPr>
            <p:ph type="sldNum" sz="quarter" idx="5"/>
          </p:nvPr>
        </p:nvSpPr>
        <p:spPr/>
        <p:txBody>
          <a:bodyPr/>
          <a:lstStyle/>
          <a:p>
            <a:fld id="{F35CF3CE-2DBA-409C-AAE9-0E45E65F6750}" type="slidenum">
              <a:rPr lang="en-US" smtClean="0"/>
              <a:t>9</a:t>
            </a:fld>
            <a:endParaRPr lang="en-US"/>
          </a:p>
        </p:txBody>
      </p:sp>
    </p:spTree>
    <p:extLst>
      <p:ext uri="{BB962C8B-B14F-4D97-AF65-F5344CB8AC3E}">
        <p14:creationId xmlns:p14="http://schemas.microsoft.com/office/powerpoint/2010/main" val="3680884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More carriers to come in 2024 &amp; 2025</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CF3CE-2DBA-409C-AAE9-0E45E65F67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1832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Premium Finance Partner: IPFS </a:t>
            </a:r>
            <a:r>
              <a:rPr lang="en-US" sz="1800">
                <a:effectLst/>
                <a:latin typeface="Californian FB" panose="0207040306080B030204" pitchFamily="18" charset="0"/>
              </a:rPr>
              <a:t>If agency is c</a:t>
            </a:r>
            <a:r>
              <a:rPr lang="en-US" sz="1800">
                <a:effectLst/>
                <a:latin typeface="Californian FB" panose="0207040306080B030204" pitchFamily="18" charset="0"/>
                <a:ea typeface="Times New Roman" panose="02020603050405020304" pitchFamily="18" charset="0"/>
              </a:rPr>
              <a:t>urrently a member of state big I and is accessing IPFS’ endorsed program through the State Association will keep revenue. Any new member agency who joins Eagle Alliance who doesn’t have an existing relationship with IPFS through their state association, will share revenue with Eagle Alliance. More details to come.</a:t>
            </a:r>
            <a:endParaRPr lang="en-US" sz="1800">
              <a:effectLst/>
              <a:latin typeface="Calibri" panose="020F0502020204030204" pitchFamily="34" charset="0"/>
              <a:ea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F35CF3CE-2DBA-409C-AAE9-0E45E65F6750}" type="slidenum">
              <a:rPr lang="en-US" smtClean="0"/>
              <a:t>14</a:t>
            </a:fld>
            <a:endParaRPr lang="en-US"/>
          </a:p>
        </p:txBody>
      </p:sp>
    </p:spTree>
    <p:extLst>
      <p:ext uri="{BB962C8B-B14F-4D97-AF65-F5344CB8AC3E}">
        <p14:creationId xmlns:p14="http://schemas.microsoft.com/office/powerpoint/2010/main" val="2378262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Premium Finance Partner: IPFS </a:t>
            </a:r>
            <a:r>
              <a:rPr lang="en-US" sz="1800">
                <a:effectLst/>
                <a:latin typeface="Californian FB" panose="0207040306080B030204" pitchFamily="18" charset="0"/>
              </a:rPr>
              <a:t>If agency is c</a:t>
            </a:r>
            <a:r>
              <a:rPr lang="en-US" sz="1800">
                <a:effectLst/>
                <a:latin typeface="Californian FB" panose="0207040306080B030204" pitchFamily="18" charset="0"/>
                <a:ea typeface="Times New Roman" panose="02020603050405020304" pitchFamily="18" charset="0"/>
              </a:rPr>
              <a:t>urrently a member of state big I and is accessing IPFS’ endorsed program through the State Association will keep revenue. Any new member agency who joins Eagle Alliance who doesn’t have an existing relationship with IPFS through their state association, will share revenue with Eagle Alliance. More details to come.</a:t>
            </a:r>
            <a:endParaRPr lang="en-US" sz="1800">
              <a:effectLst/>
              <a:latin typeface="Calibri" panose="020F0502020204030204" pitchFamily="34" charset="0"/>
              <a:ea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F35CF3CE-2DBA-409C-AAE9-0E45E65F6750}" type="slidenum">
              <a:rPr lang="en-US" smtClean="0"/>
              <a:t>16</a:t>
            </a:fld>
            <a:endParaRPr lang="en-US"/>
          </a:p>
        </p:txBody>
      </p:sp>
    </p:spTree>
    <p:extLst>
      <p:ext uri="{BB962C8B-B14F-4D97-AF65-F5344CB8AC3E}">
        <p14:creationId xmlns:p14="http://schemas.microsoft.com/office/powerpoint/2010/main" val="3959503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7D96C-A729-F190-998B-5198A2B511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1FA6CB-3134-9756-4A7B-A1C05FDF29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397D12-3DF2-DB07-1730-6C0F7BF5B81D}"/>
              </a:ext>
            </a:extLst>
          </p:cNvPr>
          <p:cNvSpPr>
            <a:spLocks noGrp="1"/>
          </p:cNvSpPr>
          <p:nvPr>
            <p:ph type="dt" sz="half" idx="10"/>
          </p:nvPr>
        </p:nvSpPr>
        <p:spPr/>
        <p:txBody>
          <a:bodyPr/>
          <a:lstStyle/>
          <a:p>
            <a:fld id="{916A16F0-B3C0-4A75-9AD2-F315F011C4C3}" type="datetimeFigureOut">
              <a:rPr lang="en-US" smtClean="0"/>
              <a:t>6/12/2024</a:t>
            </a:fld>
            <a:endParaRPr lang="en-US"/>
          </a:p>
        </p:txBody>
      </p:sp>
      <p:sp>
        <p:nvSpPr>
          <p:cNvPr id="5" name="Footer Placeholder 4">
            <a:extLst>
              <a:ext uri="{FF2B5EF4-FFF2-40B4-BE49-F238E27FC236}">
                <a16:creationId xmlns:a16="http://schemas.microsoft.com/office/drawing/2014/main" id="{BE17A4D8-80BC-96C7-0B2C-9477B6B825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6236A9-ECB4-11A3-CDBE-F5FBB759F8FF}"/>
              </a:ext>
            </a:extLst>
          </p:cNvPr>
          <p:cNvSpPr>
            <a:spLocks noGrp="1"/>
          </p:cNvSpPr>
          <p:nvPr>
            <p:ph type="sldNum" sz="quarter" idx="12"/>
          </p:nvPr>
        </p:nvSpPr>
        <p:spPr/>
        <p:txBody>
          <a:bodyPr/>
          <a:lstStyle/>
          <a:p>
            <a:fld id="{EFD8A6B9-F71F-4CC5-84F9-7A9F43B62D95}" type="slidenum">
              <a:rPr lang="en-US" smtClean="0"/>
              <a:t>‹#›</a:t>
            </a:fld>
            <a:endParaRPr lang="en-US"/>
          </a:p>
        </p:txBody>
      </p:sp>
    </p:spTree>
    <p:extLst>
      <p:ext uri="{BB962C8B-B14F-4D97-AF65-F5344CB8AC3E}">
        <p14:creationId xmlns:p14="http://schemas.microsoft.com/office/powerpoint/2010/main" val="1111002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0ABE8-9776-A9A4-44A0-5A937A49D6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1D9606-75CA-2896-7DFC-B5901B8FF9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51EFFA-9DB5-4878-F850-6968272556EC}"/>
              </a:ext>
            </a:extLst>
          </p:cNvPr>
          <p:cNvSpPr>
            <a:spLocks noGrp="1"/>
          </p:cNvSpPr>
          <p:nvPr>
            <p:ph type="dt" sz="half" idx="10"/>
          </p:nvPr>
        </p:nvSpPr>
        <p:spPr/>
        <p:txBody>
          <a:bodyPr/>
          <a:lstStyle/>
          <a:p>
            <a:fld id="{916A16F0-B3C0-4A75-9AD2-F315F011C4C3}" type="datetimeFigureOut">
              <a:rPr lang="en-US" smtClean="0"/>
              <a:t>6/12/2024</a:t>
            </a:fld>
            <a:endParaRPr lang="en-US"/>
          </a:p>
        </p:txBody>
      </p:sp>
      <p:sp>
        <p:nvSpPr>
          <p:cNvPr id="5" name="Footer Placeholder 4">
            <a:extLst>
              <a:ext uri="{FF2B5EF4-FFF2-40B4-BE49-F238E27FC236}">
                <a16:creationId xmlns:a16="http://schemas.microsoft.com/office/drawing/2014/main" id="{AF09A7AC-3CFF-7C7B-C2BF-38AA94143B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A0C34D-01F4-656B-D320-69CF6084A19B}"/>
              </a:ext>
            </a:extLst>
          </p:cNvPr>
          <p:cNvSpPr>
            <a:spLocks noGrp="1"/>
          </p:cNvSpPr>
          <p:nvPr>
            <p:ph type="sldNum" sz="quarter" idx="12"/>
          </p:nvPr>
        </p:nvSpPr>
        <p:spPr/>
        <p:txBody>
          <a:bodyPr/>
          <a:lstStyle/>
          <a:p>
            <a:fld id="{EFD8A6B9-F71F-4CC5-84F9-7A9F43B62D95}" type="slidenum">
              <a:rPr lang="en-US" smtClean="0"/>
              <a:t>‹#›</a:t>
            </a:fld>
            <a:endParaRPr lang="en-US"/>
          </a:p>
        </p:txBody>
      </p:sp>
    </p:spTree>
    <p:extLst>
      <p:ext uri="{BB962C8B-B14F-4D97-AF65-F5344CB8AC3E}">
        <p14:creationId xmlns:p14="http://schemas.microsoft.com/office/powerpoint/2010/main" val="3761670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94E4C2-DDCE-0AA5-6B72-FA7B7CFD66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D26E52-DB31-3D37-7C1F-7CE372A651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5D4A56-C4F2-472E-6F74-1184C8B15BF0}"/>
              </a:ext>
            </a:extLst>
          </p:cNvPr>
          <p:cNvSpPr>
            <a:spLocks noGrp="1"/>
          </p:cNvSpPr>
          <p:nvPr>
            <p:ph type="dt" sz="half" idx="10"/>
          </p:nvPr>
        </p:nvSpPr>
        <p:spPr/>
        <p:txBody>
          <a:bodyPr/>
          <a:lstStyle/>
          <a:p>
            <a:fld id="{916A16F0-B3C0-4A75-9AD2-F315F011C4C3}" type="datetimeFigureOut">
              <a:rPr lang="en-US" smtClean="0"/>
              <a:t>6/12/2024</a:t>
            </a:fld>
            <a:endParaRPr lang="en-US"/>
          </a:p>
        </p:txBody>
      </p:sp>
      <p:sp>
        <p:nvSpPr>
          <p:cNvPr id="5" name="Footer Placeholder 4">
            <a:extLst>
              <a:ext uri="{FF2B5EF4-FFF2-40B4-BE49-F238E27FC236}">
                <a16:creationId xmlns:a16="http://schemas.microsoft.com/office/drawing/2014/main" id="{D80AF3EE-3B2B-C096-BF24-3FCA987C72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A253F8-712D-2F42-B298-96A31FFEBF3D}"/>
              </a:ext>
            </a:extLst>
          </p:cNvPr>
          <p:cNvSpPr>
            <a:spLocks noGrp="1"/>
          </p:cNvSpPr>
          <p:nvPr>
            <p:ph type="sldNum" sz="quarter" idx="12"/>
          </p:nvPr>
        </p:nvSpPr>
        <p:spPr/>
        <p:txBody>
          <a:bodyPr/>
          <a:lstStyle/>
          <a:p>
            <a:fld id="{EFD8A6B9-F71F-4CC5-84F9-7A9F43B62D95}" type="slidenum">
              <a:rPr lang="en-US" smtClean="0"/>
              <a:t>‹#›</a:t>
            </a:fld>
            <a:endParaRPr lang="en-US"/>
          </a:p>
        </p:txBody>
      </p:sp>
    </p:spTree>
    <p:extLst>
      <p:ext uri="{BB962C8B-B14F-4D97-AF65-F5344CB8AC3E}">
        <p14:creationId xmlns:p14="http://schemas.microsoft.com/office/powerpoint/2010/main" val="356442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510F6-375D-27D7-9595-91D6623D0A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2E6811-280F-2D31-6797-64087BB2C0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121F0-7671-CD32-5C56-A578B33C3000}"/>
              </a:ext>
            </a:extLst>
          </p:cNvPr>
          <p:cNvSpPr>
            <a:spLocks noGrp="1"/>
          </p:cNvSpPr>
          <p:nvPr>
            <p:ph type="dt" sz="half" idx="10"/>
          </p:nvPr>
        </p:nvSpPr>
        <p:spPr/>
        <p:txBody>
          <a:bodyPr/>
          <a:lstStyle/>
          <a:p>
            <a:fld id="{916A16F0-B3C0-4A75-9AD2-F315F011C4C3}" type="datetimeFigureOut">
              <a:rPr lang="en-US" smtClean="0"/>
              <a:t>6/12/2024</a:t>
            </a:fld>
            <a:endParaRPr lang="en-US"/>
          </a:p>
        </p:txBody>
      </p:sp>
      <p:sp>
        <p:nvSpPr>
          <p:cNvPr id="5" name="Footer Placeholder 4">
            <a:extLst>
              <a:ext uri="{FF2B5EF4-FFF2-40B4-BE49-F238E27FC236}">
                <a16:creationId xmlns:a16="http://schemas.microsoft.com/office/drawing/2014/main" id="{B656F294-3835-D8B6-6533-2134EC860B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3AD064-678E-D590-D268-1720962F9121}"/>
              </a:ext>
            </a:extLst>
          </p:cNvPr>
          <p:cNvSpPr>
            <a:spLocks noGrp="1"/>
          </p:cNvSpPr>
          <p:nvPr>
            <p:ph type="sldNum" sz="quarter" idx="12"/>
          </p:nvPr>
        </p:nvSpPr>
        <p:spPr/>
        <p:txBody>
          <a:bodyPr/>
          <a:lstStyle/>
          <a:p>
            <a:fld id="{EFD8A6B9-F71F-4CC5-84F9-7A9F43B62D95}" type="slidenum">
              <a:rPr lang="en-US" smtClean="0"/>
              <a:t>‹#›</a:t>
            </a:fld>
            <a:endParaRPr lang="en-US"/>
          </a:p>
        </p:txBody>
      </p:sp>
    </p:spTree>
    <p:extLst>
      <p:ext uri="{BB962C8B-B14F-4D97-AF65-F5344CB8AC3E}">
        <p14:creationId xmlns:p14="http://schemas.microsoft.com/office/powerpoint/2010/main" val="2625354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D6BEC-ABAF-40B0-53FF-FA0F17CD9D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C776B0-BC6E-9EF4-18CB-31A34AC5E8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76A61E-719C-7075-3199-762DE991C2A5}"/>
              </a:ext>
            </a:extLst>
          </p:cNvPr>
          <p:cNvSpPr>
            <a:spLocks noGrp="1"/>
          </p:cNvSpPr>
          <p:nvPr>
            <p:ph type="dt" sz="half" idx="10"/>
          </p:nvPr>
        </p:nvSpPr>
        <p:spPr/>
        <p:txBody>
          <a:bodyPr/>
          <a:lstStyle/>
          <a:p>
            <a:fld id="{916A16F0-B3C0-4A75-9AD2-F315F011C4C3}" type="datetimeFigureOut">
              <a:rPr lang="en-US" smtClean="0"/>
              <a:t>6/12/2024</a:t>
            </a:fld>
            <a:endParaRPr lang="en-US"/>
          </a:p>
        </p:txBody>
      </p:sp>
      <p:sp>
        <p:nvSpPr>
          <p:cNvPr id="5" name="Footer Placeholder 4">
            <a:extLst>
              <a:ext uri="{FF2B5EF4-FFF2-40B4-BE49-F238E27FC236}">
                <a16:creationId xmlns:a16="http://schemas.microsoft.com/office/drawing/2014/main" id="{BEAC1897-60CA-57CA-3C43-50E1DC875B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C775A-C23E-4634-9AB6-FB1BCCD067D2}"/>
              </a:ext>
            </a:extLst>
          </p:cNvPr>
          <p:cNvSpPr>
            <a:spLocks noGrp="1"/>
          </p:cNvSpPr>
          <p:nvPr>
            <p:ph type="sldNum" sz="quarter" idx="12"/>
          </p:nvPr>
        </p:nvSpPr>
        <p:spPr/>
        <p:txBody>
          <a:bodyPr/>
          <a:lstStyle/>
          <a:p>
            <a:fld id="{EFD8A6B9-F71F-4CC5-84F9-7A9F43B62D95}" type="slidenum">
              <a:rPr lang="en-US" smtClean="0"/>
              <a:t>‹#›</a:t>
            </a:fld>
            <a:endParaRPr lang="en-US"/>
          </a:p>
        </p:txBody>
      </p:sp>
    </p:spTree>
    <p:extLst>
      <p:ext uri="{BB962C8B-B14F-4D97-AF65-F5344CB8AC3E}">
        <p14:creationId xmlns:p14="http://schemas.microsoft.com/office/powerpoint/2010/main" val="176670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70BC3-8B80-267C-AD53-65A7DA58CB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917AD9-93CF-0708-7318-6304DE1978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657770-6E2B-2A95-D640-2EA0EF92BA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574A92-0A55-4F7C-F67A-94194A70FA6A}"/>
              </a:ext>
            </a:extLst>
          </p:cNvPr>
          <p:cNvSpPr>
            <a:spLocks noGrp="1"/>
          </p:cNvSpPr>
          <p:nvPr>
            <p:ph type="dt" sz="half" idx="10"/>
          </p:nvPr>
        </p:nvSpPr>
        <p:spPr/>
        <p:txBody>
          <a:bodyPr/>
          <a:lstStyle/>
          <a:p>
            <a:fld id="{916A16F0-B3C0-4A75-9AD2-F315F011C4C3}" type="datetimeFigureOut">
              <a:rPr lang="en-US" smtClean="0"/>
              <a:t>6/12/2024</a:t>
            </a:fld>
            <a:endParaRPr lang="en-US"/>
          </a:p>
        </p:txBody>
      </p:sp>
      <p:sp>
        <p:nvSpPr>
          <p:cNvPr id="6" name="Footer Placeholder 5">
            <a:extLst>
              <a:ext uri="{FF2B5EF4-FFF2-40B4-BE49-F238E27FC236}">
                <a16:creationId xmlns:a16="http://schemas.microsoft.com/office/drawing/2014/main" id="{375009E0-2286-B596-049C-0451FD7476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C80246-E57B-6E70-0B35-D095324140B2}"/>
              </a:ext>
            </a:extLst>
          </p:cNvPr>
          <p:cNvSpPr>
            <a:spLocks noGrp="1"/>
          </p:cNvSpPr>
          <p:nvPr>
            <p:ph type="sldNum" sz="quarter" idx="12"/>
          </p:nvPr>
        </p:nvSpPr>
        <p:spPr/>
        <p:txBody>
          <a:bodyPr/>
          <a:lstStyle/>
          <a:p>
            <a:fld id="{EFD8A6B9-F71F-4CC5-84F9-7A9F43B62D95}" type="slidenum">
              <a:rPr lang="en-US" smtClean="0"/>
              <a:t>‹#›</a:t>
            </a:fld>
            <a:endParaRPr lang="en-US"/>
          </a:p>
        </p:txBody>
      </p:sp>
    </p:spTree>
    <p:extLst>
      <p:ext uri="{BB962C8B-B14F-4D97-AF65-F5344CB8AC3E}">
        <p14:creationId xmlns:p14="http://schemas.microsoft.com/office/powerpoint/2010/main" val="615607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7DEE4-8A38-62F1-3188-5C6ED3550D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062EAE-1623-ED2A-ABBC-5C8729DA95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5C471F-ACF6-85DC-F6D2-D9577CA5AB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A6C3DE-1594-7C5B-0720-12B1953D94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9C3F1B-1475-C9F5-7B02-8D44B25683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010FAF-352E-81BD-2807-F90B07698A88}"/>
              </a:ext>
            </a:extLst>
          </p:cNvPr>
          <p:cNvSpPr>
            <a:spLocks noGrp="1"/>
          </p:cNvSpPr>
          <p:nvPr>
            <p:ph type="dt" sz="half" idx="10"/>
          </p:nvPr>
        </p:nvSpPr>
        <p:spPr/>
        <p:txBody>
          <a:bodyPr/>
          <a:lstStyle/>
          <a:p>
            <a:fld id="{916A16F0-B3C0-4A75-9AD2-F315F011C4C3}" type="datetimeFigureOut">
              <a:rPr lang="en-US" smtClean="0"/>
              <a:t>6/12/2024</a:t>
            </a:fld>
            <a:endParaRPr lang="en-US"/>
          </a:p>
        </p:txBody>
      </p:sp>
      <p:sp>
        <p:nvSpPr>
          <p:cNvPr id="8" name="Footer Placeholder 7">
            <a:extLst>
              <a:ext uri="{FF2B5EF4-FFF2-40B4-BE49-F238E27FC236}">
                <a16:creationId xmlns:a16="http://schemas.microsoft.com/office/drawing/2014/main" id="{68715694-75E7-BB6A-DA22-1350B4B184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0BA4BDD-0DFD-DDED-1A1C-1863CC4A3149}"/>
              </a:ext>
            </a:extLst>
          </p:cNvPr>
          <p:cNvSpPr>
            <a:spLocks noGrp="1"/>
          </p:cNvSpPr>
          <p:nvPr>
            <p:ph type="sldNum" sz="quarter" idx="12"/>
          </p:nvPr>
        </p:nvSpPr>
        <p:spPr/>
        <p:txBody>
          <a:bodyPr/>
          <a:lstStyle/>
          <a:p>
            <a:fld id="{EFD8A6B9-F71F-4CC5-84F9-7A9F43B62D95}" type="slidenum">
              <a:rPr lang="en-US" smtClean="0"/>
              <a:t>‹#›</a:t>
            </a:fld>
            <a:endParaRPr lang="en-US"/>
          </a:p>
        </p:txBody>
      </p:sp>
    </p:spTree>
    <p:extLst>
      <p:ext uri="{BB962C8B-B14F-4D97-AF65-F5344CB8AC3E}">
        <p14:creationId xmlns:p14="http://schemas.microsoft.com/office/powerpoint/2010/main" val="271812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81369-CC3E-41BB-259F-67A64704B7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461D66-C6DE-94AB-3A52-A61D094C985E}"/>
              </a:ext>
            </a:extLst>
          </p:cNvPr>
          <p:cNvSpPr>
            <a:spLocks noGrp="1"/>
          </p:cNvSpPr>
          <p:nvPr>
            <p:ph type="dt" sz="half" idx="10"/>
          </p:nvPr>
        </p:nvSpPr>
        <p:spPr/>
        <p:txBody>
          <a:bodyPr/>
          <a:lstStyle/>
          <a:p>
            <a:fld id="{916A16F0-B3C0-4A75-9AD2-F315F011C4C3}" type="datetimeFigureOut">
              <a:rPr lang="en-US" smtClean="0"/>
              <a:t>6/12/2024</a:t>
            </a:fld>
            <a:endParaRPr lang="en-US"/>
          </a:p>
        </p:txBody>
      </p:sp>
      <p:sp>
        <p:nvSpPr>
          <p:cNvPr id="4" name="Footer Placeholder 3">
            <a:extLst>
              <a:ext uri="{FF2B5EF4-FFF2-40B4-BE49-F238E27FC236}">
                <a16:creationId xmlns:a16="http://schemas.microsoft.com/office/drawing/2014/main" id="{67601F61-BF53-4639-F422-80AE65BA6F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CD080F-6ED3-EE03-20AD-34E7117D5C37}"/>
              </a:ext>
            </a:extLst>
          </p:cNvPr>
          <p:cNvSpPr>
            <a:spLocks noGrp="1"/>
          </p:cNvSpPr>
          <p:nvPr>
            <p:ph type="sldNum" sz="quarter" idx="12"/>
          </p:nvPr>
        </p:nvSpPr>
        <p:spPr/>
        <p:txBody>
          <a:bodyPr/>
          <a:lstStyle/>
          <a:p>
            <a:fld id="{EFD8A6B9-F71F-4CC5-84F9-7A9F43B62D95}" type="slidenum">
              <a:rPr lang="en-US" smtClean="0"/>
              <a:t>‹#›</a:t>
            </a:fld>
            <a:endParaRPr lang="en-US"/>
          </a:p>
        </p:txBody>
      </p:sp>
    </p:spTree>
    <p:extLst>
      <p:ext uri="{BB962C8B-B14F-4D97-AF65-F5344CB8AC3E}">
        <p14:creationId xmlns:p14="http://schemas.microsoft.com/office/powerpoint/2010/main" val="1346288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1F01E9-CC9C-E434-7D60-D08CEF9F0279}"/>
              </a:ext>
            </a:extLst>
          </p:cNvPr>
          <p:cNvSpPr>
            <a:spLocks noGrp="1"/>
          </p:cNvSpPr>
          <p:nvPr>
            <p:ph type="dt" sz="half" idx="10"/>
          </p:nvPr>
        </p:nvSpPr>
        <p:spPr/>
        <p:txBody>
          <a:bodyPr/>
          <a:lstStyle/>
          <a:p>
            <a:fld id="{916A16F0-B3C0-4A75-9AD2-F315F011C4C3}" type="datetimeFigureOut">
              <a:rPr lang="en-US" smtClean="0"/>
              <a:t>6/12/2024</a:t>
            </a:fld>
            <a:endParaRPr lang="en-US"/>
          </a:p>
        </p:txBody>
      </p:sp>
      <p:sp>
        <p:nvSpPr>
          <p:cNvPr id="3" name="Footer Placeholder 2">
            <a:extLst>
              <a:ext uri="{FF2B5EF4-FFF2-40B4-BE49-F238E27FC236}">
                <a16:creationId xmlns:a16="http://schemas.microsoft.com/office/drawing/2014/main" id="{A2A4EA5B-CBD0-3246-7DD1-B32833AE6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8E16C1-F59D-637B-D626-E9F960E2A08D}"/>
              </a:ext>
            </a:extLst>
          </p:cNvPr>
          <p:cNvSpPr>
            <a:spLocks noGrp="1"/>
          </p:cNvSpPr>
          <p:nvPr>
            <p:ph type="sldNum" sz="quarter" idx="12"/>
          </p:nvPr>
        </p:nvSpPr>
        <p:spPr/>
        <p:txBody>
          <a:bodyPr/>
          <a:lstStyle/>
          <a:p>
            <a:fld id="{EFD8A6B9-F71F-4CC5-84F9-7A9F43B62D95}" type="slidenum">
              <a:rPr lang="en-US" smtClean="0"/>
              <a:t>‹#›</a:t>
            </a:fld>
            <a:endParaRPr lang="en-US"/>
          </a:p>
        </p:txBody>
      </p:sp>
    </p:spTree>
    <p:extLst>
      <p:ext uri="{BB962C8B-B14F-4D97-AF65-F5344CB8AC3E}">
        <p14:creationId xmlns:p14="http://schemas.microsoft.com/office/powerpoint/2010/main" val="3425023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079A3-F55D-11FA-674C-7A15FF8128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598F12-F6C9-901E-B24C-3FA802A30D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8EE87D-F2D8-B1A6-321C-35599CB7C0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6CD263-D469-68BF-F002-2B7BDD2584BB}"/>
              </a:ext>
            </a:extLst>
          </p:cNvPr>
          <p:cNvSpPr>
            <a:spLocks noGrp="1"/>
          </p:cNvSpPr>
          <p:nvPr>
            <p:ph type="dt" sz="half" idx="10"/>
          </p:nvPr>
        </p:nvSpPr>
        <p:spPr/>
        <p:txBody>
          <a:bodyPr/>
          <a:lstStyle/>
          <a:p>
            <a:fld id="{916A16F0-B3C0-4A75-9AD2-F315F011C4C3}" type="datetimeFigureOut">
              <a:rPr lang="en-US" smtClean="0"/>
              <a:t>6/12/2024</a:t>
            </a:fld>
            <a:endParaRPr lang="en-US"/>
          </a:p>
        </p:txBody>
      </p:sp>
      <p:sp>
        <p:nvSpPr>
          <p:cNvPr id="6" name="Footer Placeholder 5">
            <a:extLst>
              <a:ext uri="{FF2B5EF4-FFF2-40B4-BE49-F238E27FC236}">
                <a16:creationId xmlns:a16="http://schemas.microsoft.com/office/drawing/2014/main" id="{64523017-1D60-27FC-07EE-41928C5AEC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06408E-5CC7-BA29-0739-9541DA5BE1CA}"/>
              </a:ext>
            </a:extLst>
          </p:cNvPr>
          <p:cNvSpPr>
            <a:spLocks noGrp="1"/>
          </p:cNvSpPr>
          <p:nvPr>
            <p:ph type="sldNum" sz="quarter" idx="12"/>
          </p:nvPr>
        </p:nvSpPr>
        <p:spPr/>
        <p:txBody>
          <a:bodyPr/>
          <a:lstStyle/>
          <a:p>
            <a:fld id="{EFD8A6B9-F71F-4CC5-84F9-7A9F43B62D95}" type="slidenum">
              <a:rPr lang="en-US" smtClean="0"/>
              <a:t>‹#›</a:t>
            </a:fld>
            <a:endParaRPr lang="en-US"/>
          </a:p>
        </p:txBody>
      </p:sp>
    </p:spTree>
    <p:extLst>
      <p:ext uri="{BB962C8B-B14F-4D97-AF65-F5344CB8AC3E}">
        <p14:creationId xmlns:p14="http://schemas.microsoft.com/office/powerpoint/2010/main" val="225558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F6ECC-6786-5A0C-83AC-6FD30EDD8C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325F16-FC92-5B3A-2C72-47DBC09E0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7BFBD3-2B24-1F33-A9A0-A9CA76AC99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6F41F5-70CB-818D-2B89-AD96705B05E9}"/>
              </a:ext>
            </a:extLst>
          </p:cNvPr>
          <p:cNvSpPr>
            <a:spLocks noGrp="1"/>
          </p:cNvSpPr>
          <p:nvPr>
            <p:ph type="dt" sz="half" idx="10"/>
          </p:nvPr>
        </p:nvSpPr>
        <p:spPr/>
        <p:txBody>
          <a:bodyPr/>
          <a:lstStyle/>
          <a:p>
            <a:fld id="{916A16F0-B3C0-4A75-9AD2-F315F011C4C3}" type="datetimeFigureOut">
              <a:rPr lang="en-US" smtClean="0"/>
              <a:t>6/12/2024</a:t>
            </a:fld>
            <a:endParaRPr lang="en-US"/>
          </a:p>
        </p:txBody>
      </p:sp>
      <p:sp>
        <p:nvSpPr>
          <p:cNvPr id="6" name="Footer Placeholder 5">
            <a:extLst>
              <a:ext uri="{FF2B5EF4-FFF2-40B4-BE49-F238E27FC236}">
                <a16:creationId xmlns:a16="http://schemas.microsoft.com/office/drawing/2014/main" id="{E3ACF64E-FC58-C6D1-587F-F194C8EABF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AA3031-8E27-B3E7-2A5D-467A547882CB}"/>
              </a:ext>
            </a:extLst>
          </p:cNvPr>
          <p:cNvSpPr>
            <a:spLocks noGrp="1"/>
          </p:cNvSpPr>
          <p:nvPr>
            <p:ph type="sldNum" sz="quarter" idx="12"/>
          </p:nvPr>
        </p:nvSpPr>
        <p:spPr/>
        <p:txBody>
          <a:bodyPr/>
          <a:lstStyle/>
          <a:p>
            <a:fld id="{EFD8A6B9-F71F-4CC5-84F9-7A9F43B62D95}" type="slidenum">
              <a:rPr lang="en-US" smtClean="0"/>
              <a:t>‹#›</a:t>
            </a:fld>
            <a:endParaRPr lang="en-US"/>
          </a:p>
        </p:txBody>
      </p:sp>
    </p:spTree>
    <p:extLst>
      <p:ext uri="{BB962C8B-B14F-4D97-AF65-F5344CB8AC3E}">
        <p14:creationId xmlns:p14="http://schemas.microsoft.com/office/powerpoint/2010/main" val="1439382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E23403-8030-039D-5424-14BEF56E65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A59DB1-AE73-B1C3-E6A9-EA2E5D19F6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5D024-F16F-DC85-3E31-B94079F122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6A16F0-B3C0-4A75-9AD2-F315F011C4C3}" type="datetimeFigureOut">
              <a:rPr lang="en-US" smtClean="0"/>
              <a:t>6/12/2024</a:t>
            </a:fld>
            <a:endParaRPr lang="en-US"/>
          </a:p>
        </p:txBody>
      </p:sp>
      <p:sp>
        <p:nvSpPr>
          <p:cNvPr id="5" name="Footer Placeholder 4">
            <a:extLst>
              <a:ext uri="{FF2B5EF4-FFF2-40B4-BE49-F238E27FC236}">
                <a16:creationId xmlns:a16="http://schemas.microsoft.com/office/drawing/2014/main" id="{3CEFEE49-A159-D01B-F7DB-ABE6992690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C3904F-C338-6B35-E54D-33A46C23A0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D8A6B9-F71F-4CC5-84F9-7A9F43B62D95}" type="slidenum">
              <a:rPr lang="en-US" smtClean="0"/>
              <a:t>‹#›</a:t>
            </a:fld>
            <a:endParaRPr lang="en-US"/>
          </a:p>
        </p:txBody>
      </p:sp>
    </p:spTree>
    <p:extLst>
      <p:ext uri="{BB962C8B-B14F-4D97-AF65-F5344CB8AC3E}">
        <p14:creationId xmlns:p14="http://schemas.microsoft.com/office/powerpoint/2010/main" val="3633330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DAC5B6-20CE-447F-8BA1-F2274AC7A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1D22B31-BF8F-446B-9009-8A251FB17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3094406 w 12192000"/>
              <a:gd name="connsiteY0" fmla="*/ 283966 h 6858000"/>
              <a:gd name="connsiteX1" fmla="*/ 3038833 w 12192000"/>
              <a:gd name="connsiteY1" fmla="*/ 309661 h 6858000"/>
              <a:gd name="connsiteX2" fmla="*/ 3348384 w 12192000"/>
              <a:gd name="connsiteY2" fmla="*/ 406000 h 6858000"/>
              <a:gd name="connsiteX3" fmla="*/ 2864309 w 12192000"/>
              <a:gd name="connsiteY3" fmla="*/ 355295 h 6858000"/>
              <a:gd name="connsiteX4" fmla="*/ 2856039 w 12192000"/>
              <a:gd name="connsiteY4" fmla="*/ 388058 h 6858000"/>
              <a:gd name="connsiteX5" fmla="*/ 3405794 w 12192000"/>
              <a:gd name="connsiteY5" fmla="*/ 512089 h 6858000"/>
              <a:gd name="connsiteX6" fmla="*/ 3356651 w 12192000"/>
              <a:gd name="connsiteY6" fmla="*/ 531204 h 6858000"/>
              <a:gd name="connsiteX7" fmla="*/ 3064552 w 12192000"/>
              <a:gd name="connsiteY7" fmla="*/ 483228 h 6858000"/>
              <a:gd name="connsiteX8" fmla="*/ 3005765 w 12192000"/>
              <a:gd name="connsiteY8" fmla="*/ 495708 h 6858000"/>
              <a:gd name="connsiteX9" fmla="*/ 3034700 w 12192000"/>
              <a:gd name="connsiteY9" fmla="*/ 553823 h 6858000"/>
              <a:gd name="connsiteX10" fmla="*/ 3161459 w 12192000"/>
              <a:gd name="connsiteY10" fmla="*/ 576445 h 6858000"/>
              <a:gd name="connsiteX11" fmla="*/ 3358949 w 12192000"/>
              <a:gd name="connsiteY11" fmla="*/ 712961 h 6858000"/>
              <a:gd name="connsiteX12" fmla="*/ 3059960 w 12192000"/>
              <a:gd name="connsiteY12" fmla="*/ 696576 h 6858000"/>
              <a:gd name="connsiteX13" fmla="*/ 3007143 w 12192000"/>
              <a:gd name="connsiteY13" fmla="*/ 729732 h 6858000"/>
              <a:gd name="connsiteX14" fmla="*/ 2986935 w 12192000"/>
              <a:gd name="connsiteY14" fmla="*/ 772635 h 6858000"/>
              <a:gd name="connsiteX15" fmla="*/ 2871197 w 12192000"/>
              <a:gd name="connsiteY15" fmla="*/ 808127 h 6858000"/>
              <a:gd name="connsiteX16" fmla="*/ 3053071 w 12192000"/>
              <a:gd name="connsiteY16" fmla="*/ 847913 h 6858000"/>
              <a:gd name="connsiteX17" fmla="*/ 2858796 w 12192000"/>
              <a:gd name="connsiteY17" fmla="*/ 847913 h 6858000"/>
              <a:gd name="connsiteX18" fmla="*/ 2635588 w 12192000"/>
              <a:gd name="connsiteY18" fmla="*/ 820611 h 6858000"/>
              <a:gd name="connsiteX19" fmla="*/ 2397683 w 12192000"/>
              <a:gd name="connsiteY19" fmla="*/ 829190 h 6858000"/>
              <a:gd name="connsiteX20" fmla="*/ 1921874 w 12192000"/>
              <a:gd name="connsiteY20" fmla="*/ 778877 h 6858000"/>
              <a:gd name="connsiteX21" fmla="*/ 1695450 w 12192000"/>
              <a:gd name="connsiteY21" fmla="*/ 782386 h 6858000"/>
              <a:gd name="connsiteX22" fmla="*/ 2954324 w 12192000"/>
              <a:gd name="connsiteY22" fmla="*/ 1120940 h 6858000"/>
              <a:gd name="connsiteX23" fmla="*/ 2890028 w 12192000"/>
              <a:gd name="connsiteY23" fmla="*/ 1195435 h 6858000"/>
              <a:gd name="connsiteX24" fmla="*/ 3153652 w 12192000"/>
              <a:gd name="connsiteY24" fmla="*/ 1276563 h 6858000"/>
              <a:gd name="connsiteX25" fmla="*/ 3218410 w 12192000"/>
              <a:gd name="connsiteY25" fmla="*/ 1356911 h 6858000"/>
              <a:gd name="connsiteX26" fmla="*/ 3137118 w 12192000"/>
              <a:gd name="connsiteY26" fmla="*/ 1349891 h 6858000"/>
              <a:gd name="connsiteX27" fmla="*/ 3067309 w 12192000"/>
              <a:gd name="connsiteY27" fmla="*/ 1365102 h 6858000"/>
              <a:gd name="connsiteX28" fmla="*/ 3096243 w 12192000"/>
              <a:gd name="connsiteY28" fmla="*/ 1467292 h 6858000"/>
              <a:gd name="connsiteX29" fmla="*/ 3468716 w 12192000"/>
              <a:gd name="connsiteY29" fmla="*/ 1599125 h 6858000"/>
              <a:gd name="connsiteX30" fmla="*/ 3502241 w 12192000"/>
              <a:gd name="connsiteY30" fmla="*/ 1642029 h 6858000"/>
              <a:gd name="connsiteX31" fmla="*/ 3457692 w 12192000"/>
              <a:gd name="connsiteY31" fmla="*/ 1672453 h 6858000"/>
              <a:gd name="connsiteX32" fmla="*/ 3337362 w 12192000"/>
              <a:gd name="connsiteY32" fmla="*/ 1688053 h 6858000"/>
              <a:gd name="connsiteX33" fmla="*/ 3505915 w 12192000"/>
              <a:gd name="connsiteY33" fmla="*/ 1834318 h 6858000"/>
              <a:gd name="connsiteX34" fmla="*/ 3567458 w 12192000"/>
              <a:gd name="connsiteY34" fmla="*/ 1874880 h 6858000"/>
              <a:gd name="connsiteX35" fmla="*/ 3672634 w 12192000"/>
              <a:gd name="connsiteY35" fmla="*/ 1937678 h 6858000"/>
              <a:gd name="connsiteX36" fmla="*/ 3674470 w 12192000"/>
              <a:gd name="connsiteY36" fmla="*/ 1956789 h 6858000"/>
              <a:gd name="connsiteX37" fmla="*/ 3531176 w 12192000"/>
              <a:gd name="connsiteY37" fmla="*/ 2024266 h 6858000"/>
              <a:gd name="connsiteX38" fmla="*/ 3272604 w 12192000"/>
              <a:gd name="connsiteY38" fmla="*/ 2005933 h 6858000"/>
              <a:gd name="connsiteX39" fmla="*/ 3654720 w 12192000"/>
              <a:gd name="connsiteY39" fmla="*/ 2106564 h 6858000"/>
              <a:gd name="connsiteX40" fmla="*/ 2417892 w 12192000"/>
              <a:gd name="connsiteY40" fmla="*/ 1866690 h 6858000"/>
              <a:gd name="connsiteX41" fmla="*/ 2496888 w 12192000"/>
              <a:gd name="connsiteY41" fmla="*/ 1929487 h 6858000"/>
              <a:gd name="connsiteX42" fmla="*/ 2929526 w 12192000"/>
              <a:gd name="connsiteY42" fmla="*/ 2094862 h 6858000"/>
              <a:gd name="connsiteX43" fmla="*/ 3052152 w 12192000"/>
              <a:gd name="connsiteY43" fmla="*/ 2198613 h 6858000"/>
              <a:gd name="connsiteX44" fmla="*/ 3180748 w 12192000"/>
              <a:gd name="connsiteY44" fmla="*/ 2255948 h 6858000"/>
              <a:gd name="connsiteX45" fmla="*/ 3361244 w 12192000"/>
              <a:gd name="connsiteY45" fmla="*/ 2254777 h 6858000"/>
              <a:gd name="connsiteX46" fmla="*/ 3489382 w 12192000"/>
              <a:gd name="connsiteY46" fmla="*/ 2342926 h 6858000"/>
              <a:gd name="connsiteX47" fmla="*/ 3355733 w 12192000"/>
              <a:gd name="connsiteY47" fmla="*/ 2361649 h 6858000"/>
              <a:gd name="connsiteX48" fmla="*/ 3199121 w 12192000"/>
              <a:gd name="connsiteY48" fmla="*/ 2347216 h 6858000"/>
              <a:gd name="connsiteX49" fmla="*/ 2861091 w 12192000"/>
              <a:gd name="connsiteY49" fmla="*/ 2351896 h 6858000"/>
              <a:gd name="connsiteX50" fmla="*/ 2667278 w 12192000"/>
              <a:gd name="connsiteY50" fmla="*/ 2369058 h 6858000"/>
              <a:gd name="connsiteX51" fmla="*/ 2221781 w 12192000"/>
              <a:gd name="connsiteY51" fmla="*/ 2339805 h 6858000"/>
              <a:gd name="connsiteX52" fmla="*/ 2247961 w 12192000"/>
              <a:gd name="connsiteY52" fmla="*/ 2414693 h 6858000"/>
              <a:gd name="connsiteX53" fmla="*/ 2231425 w 12192000"/>
              <a:gd name="connsiteY53" fmla="*/ 2479828 h 6858000"/>
              <a:gd name="connsiteX54" fmla="*/ 2224996 w 12192000"/>
              <a:gd name="connsiteY54" fmla="*/ 2621414 h 6858000"/>
              <a:gd name="connsiteX55" fmla="*/ 2229131 w 12192000"/>
              <a:gd name="connsiteY55" fmla="*/ 2644426 h 6858000"/>
              <a:gd name="connsiteX56" fmla="*/ 2129466 w 12192000"/>
              <a:gd name="connsiteY56" fmla="*/ 2659247 h 6858000"/>
              <a:gd name="connsiteX57" fmla="*/ 2723312 w 12192000"/>
              <a:gd name="connsiteY57" fmla="*/ 2953726 h 6858000"/>
              <a:gd name="connsiteX58" fmla="*/ 2326496 w 12192000"/>
              <a:gd name="connsiteY58" fmla="*/ 2878838 h 6858000"/>
              <a:gd name="connsiteX59" fmla="*/ 2272759 w 12192000"/>
              <a:gd name="connsiteY59" fmla="*/ 3002480 h 6858000"/>
              <a:gd name="connsiteX60" fmla="*/ 2459226 w 12192000"/>
              <a:gd name="connsiteY60" fmla="*/ 3112471 h 6858000"/>
              <a:gd name="connsiteX61" fmla="*/ 2528117 w 12192000"/>
              <a:gd name="connsiteY61" fmla="*/ 3330111 h 6858000"/>
              <a:gd name="connsiteX62" fmla="*/ 2494590 w 12192000"/>
              <a:gd name="connsiteY62" fmla="*/ 3529029 h 6858000"/>
              <a:gd name="connsiteX63" fmla="*/ 2414677 w 12192000"/>
              <a:gd name="connsiteY63" fmla="*/ 3592215 h 6858000"/>
              <a:gd name="connsiteX64" fmla="*/ 2298940 w 12192000"/>
              <a:gd name="connsiteY64" fmla="*/ 3705716 h 6858000"/>
              <a:gd name="connsiteX65" fmla="*/ 2227294 w 12192000"/>
              <a:gd name="connsiteY65" fmla="*/ 3775921 h 6858000"/>
              <a:gd name="connsiteX66" fmla="*/ 1978366 w 12192000"/>
              <a:gd name="connsiteY66" fmla="*/ 3748620 h 6858000"/>
              <a:gd name="connsiteX67" fmla="*/ 2310421 w 12192000"/>
              <a:gd name="connsiteY67" fmla="*/ 3926868 h 6858000"/>
              <a:gd name="connsiteX68" fmla="*/ 2041285 w 12192000"/>
              <a:gd name="connsiteY68" fmla="*/ 3904635 h 6858000"/>
              <a:gd name="connsiteX69" fmla="*/ 1953565 w 12192000"/>
              <a:gd name="connsiteY69" fmla="*/ 3917116 h 6858000"/>
              <a:gd name="connsiteX70" fmla="*/ 2003623 w 12192000"/>
              <a:gd name="connsiteY70" fmla="*/ 3974842 h 6858000"/>
              <a:gd name="connsiteX71" fmla="*/ 2201114 w 12192000"/>
              <a:gd name="connsiteY71" fmla="*/ 4072742 h 6858000"/>
              <a:gd name="connsiteX72" fmla="*/ 2608032 w 12192000"/>
              <a:gd name="connsiteY72" fmla="*/ 4337967 h 6858000"/>
              <a:gd name="connsiteX73" fmla="*/ 2213973 w 12192000"/>
              <a:gd name="connsiteY73" fmla="*/ 4216277 h 6858000"/>
              <a:gd name="connsiteX74" fmla="*/ 2629158 w 12192000"/>
              <a:gd name="connsiteY74" fmla="*/ 4488911 h 6858000"/>
              <a:gd name="connsiteX75" fmla="*/ 2721471 w 12192000"/>
              <a:gd name="connsiteY75" fmla="*/ 4579399 h 6858000"/>
              <a:gd name="connsiteX76" fmla="*/ 2907939 w 12192000"/>
              <a:gd name="connsiteY76" fmla="*/ 4804062 h 6858000"/>
              <a:gd name="connsiteX77" fmla="*/ 2898753 w 12192000"/>
              <a:gd name="connsiteY77" fmla="*/ 4829414 h 6858000"/>
              <a:gd name="connsiteX78" fmla="*/ 2683352 w 12192000"/>
              <a:gd name="connsiteY78" fmla="*/ 4793141 h 6858000"/>
              <a:gd name="connsiteX79" fmla="*/ 2962594 w 12192000"/>
              <a:gd name="connsiteY79" fmla="*/ 4981920 h 6858000"/>
              <a:gd name="connsiteX80" fmla="*/ 3251019 w 12192000"/>
              <a:gd name="connsiteY80" fmla="*/ 5127012 h 6858000"/>
              <a:gd name="connsiteX81" fmla="*/ 3046180 w 12192000"/>
              <a:gd name="connsiteY81" fmla="*/ 5104781 h 6858000"/>
              <a:gd name="connsiteX82" fmla="*/ 2764646 w 12192000"/>
              <a:gd name="connsiteY82" fmla="*/ 5021703 h 6858000"/>
              <a:gd name="connsiteX83" fmla="*/ 2666820 w 12192000"/>
              <a:gd name="connsiteY83" fmla="*/ 5052905 h 6858000"/>
              <a:gd name="connsiteX84" fmla="*/ 2933657 w 12192000"/>
              <a:gd name="connsiteY84" fmla="*/ 5190198 h 6858000"/>
              <a:gd name="connsiteX85" fmla="*/ 3086598 w 12192000"/>
              <a:gd name="connsiteY85" fmla="*/ 5253776 h 6858000"/>
              <a:gd name="connsiteX86" fmla="*/ 3147680 w 12192000"/>
              <a:gd name="connsiteY86" fmla="*/ 5302531 h 6858000"/>
              <a:gd name="connsiteX87" fmla="*/ 3322204 w 12192000"/>
              <a:gd name="connsiteY87" fmla="*/ 5476487 h 6858000"/>
              <a:gd name="connsiteX88" fmla="*/ 3834758 w 12192000"/>
              <a:gd name="connsiteY88" fmla="*/ 5666434 h 6858000"/>
              <a:gd name="connsiteX89" fmla="*/ 4314240 w 12192000"/>
              <a:gd name="connsiteY89" fmla="*/ 5902409 h 6858000"/>
              <a:gd name="connsiteX90" fmla="*/ 4688552 w 12192000"/>
              <a:gd name="connsiteY90" fmla="*/ 6049453 h 6858000"/>
              <a:gd name="connsiteX91" fmla="*/ 5634660 w 12192000"/>
              <a:gd name="connsiteY91" fmla="*/ 6238620 h 6858000"/>
              <a:gd name="connsiteX92" fmla="*/ 9222980 w 12192000"/>
              <a:gd name="connsiteY92" fmla="*/ 4955397 h 6858000"/>
              <a:gd name="connsiteX93" fmla="*/ 9268448 w 12192000"/>
              <a:gd name="connsiteY93" fmla="*/ 4917173 h 6858000"/>
              <a:gd name="connsiteX94" fmla="*/ 9442512 w 12192000"/>
              <a:gd name="connsiteY94" fmla="*/ 4773251 h 6858000"/>
              <a:gd name="connsiteX95" fmla="*/ 9590400 w 12192000"/>
              <a:gd name="connsiteY95" fmla="*/ 4643756 h 6858000"/>
              <a:gd name="connsiteX96" fmla="*/ 9513242 w 12192000"/>
              <a:gd name="connsiteY96" fmla="*/ 4600073 h 6858000"/>
              <a:gd name="connsiteX97" fmla="*/ 9617498 w 12192000"/>
              <a:gd name="connsiteY97" fmla="*/ 4476430 h 6858000"/>
              <a:gd name="connsiteX98" fmla="*/ 9949094 w 12192000"/>
              <a:gd name="connsiteY98" fmla="*/ 4095364 h 6858000"/>
              <a:gd name="connsiteX99" fmla="*/ 10094686 w 12192000"/>
              <a:gd name="connsiteY99" fmla="*/ 4011507 h 6858000"/>
              <a:gd name="connsiteX100" fmla="*/ 10271967 w 12192000"/>
              <a:gd name="connsiteY100" fmla="*/ 3800497 h 6858000"/>
              <a:gd name="connsiteX101" fmla="*/ 10297226 w 12192000"/>
              <a:gd name="connsiteY101" fmla="*/ 3751742 h 6858000"/>
              <a:gd name="connsiteX102" fmla="*/ 10260943 w 12192000"/>
              <a:gd name="connsiteY102" fmla="*/ 3689723 h 6858000"/>
              <a:gd name="connsiteX103" fmla="*/ 10233847 w 12192000"/>
              <a:gd name="connsiteY103" fmla="*/ 3627319 h 6858000"/>
              <a:gd name="connsiteX104" fmla="*/ 10269209 w 12192000"/>
              <a:gd name="connsiteY104" fmla="*/ 3608986 h 6858000"/>
              <a:gd name="connsiteX105" fmla="*/ 10496550 w 12192000"/>
              <a:gd name="connsiteY105" fmla="*/ 3577393 h 6858000"/>
              <a:gd name="connsiteX106" fmla="*/ 10364738 w 12192000"/>
              <a:gd name="connsiteY106" fmla="*/ 3458823 h 6858000"/>
              <a:gd name="connsiteX107" fmla="*/ 10132346 w 12192000"/>
              <a:gd name="connsiteY107" fmla="*/ 3282137 h 6858000"/>
              <a:gd name="connsiteX108" fmla="*/ 10026712 w 12192000"/>
              <a:gd name="connsiteY108" fmla="*/ 3156543 h 6858000"/>
              <a:gd name="connsiteX109" fmla="*/ 10014312 w 12192000"/>
              <a:gd name="connsiteY109" fmla="*/ 3044213 h 6858000"/>
              <a:gd name="connsiteX110" fmla="*/ 9806718 w 12192000"/>
              <a:gd name="connsiteY110" fmla="*/ 2977907 h 6858000"/>
              <a:gd name="connsiteX111" fmla="*/ 10001912 w 12192000"/>
              <a:gd name="connsiteY111" fmla="*/ 2740374 h 6858000"/>
              <a:gd name="connsiteX112" fmla="*/ 10021662 w 12192000"/>
              <a:gd name="connsiteY112" fmla="*/ 2691231 h 6858000"/>
              <a:gd name="connsiteX113" fmla="*/ 9904546 w 12192000"/>
              <a:gd name="connsiteY113" fmla="*/ 2515322 h 6858000"/>
              <a:gd name="connsiteX114" fmla="*/ 9885256 w 12192000"/>
              <a:gd name="connsiteY114" fmla="*/ 2487240 h 6858000"/>
              <a:gd name="connsiteX115" fmla="*/ 9842085 w 12192000"/>
              <a:gd name="connsiteY115" fmla="*/ 2431074 h 6858000"/>
              <a:gd name="connsiteX116" fmla="*/ 9718078 w 12192000"/>
              <a:gd name="connsiteY116" fmla="*/ 2417424 h 6858000"/>
              <a:gd name="connsiteX117" fmla="*/ 9782378 w 12192000"/>
              <a:gd name="connsiteY117" fmla="*/ 2377641 h 6858000"/>
              <a:gd name="connsiteX118" fmla="*/ 9907302 w 12192000"/>
              <a:gd name="connsiteY118" fmla="*/ 2243078 h 6858000"/>
              <a:gd name="connsiteX119" fmla="*/ 9824171 w 12192000"/>
              <a:gd name="connsiteY119" fmla="*/ 2114365 h 6858000"/>
              <a:gd name="connsiteX120" fmla="*/ 9818662 w 12192000"/>
              <a:gd name="connsiteY120" fmla="*/ 2043377 h 6858000"/>
              <a:gd name="connsiteX121" fmla="*/ 9958740 w 12192000"/>
              <a:gd name="connsiteY121" fmla="*/ 1952499 h 6858000"/>
              <a:gd name="connsiteX122" fmla="*/ 10064374 w 12192000"/>
              <a:gd name="connsiteY122" fmla="*/ 1916615 h 6858000"/>
              <a:gd name="connsiteX123" fmla="*/ 10113055 w 12192000"/>
              <a:gd name="connsiteY123" fmla="*/ 1865131 h 6858000"/>
              <a:gd name="connsiteX124" fmla="*/ 10055646 w 12192000"/>
              <a:gd name="connsiteY124" fmla="*/ 1822227 h 6858000"/>
              <a:gd name="connsiteX125" fmla="*/ 9800748 w 12192000"/>
              <a:gd name="connsiteY125" fmla="*/ 1720036 h 6858000"/>
              <a:gd name="connsiteX126" fmla="*/ 9938071 w 12192000"/>
              <a:gd name="connsiteY126" fmla="*/ 1634617 h 6858000"/>
              <a:gd name="connsiteX127" fmla="*/ 9220224 w 12192000"/>
              <a:gd name="connsiteY127" fmla="*/ 1231709 h 6858000"/>
              <a:gd name="connsiteX128" fmla="*/ 9133419 w 12192000"/>
              <a:gd name="connsiteY128" fmla="*/ 1170083 h 6858000"/>
              <a:gd name="connsiteX129" fmla="*/ 8672768 w 12192000"/>
              <a:gd name="connsiteY129" fmla="*/ 1020699 h 6858000"/>
              <a:gd name="connsiteX130" fmla="*/ 8198797 w 12192000"/>
              <a:gd name="connsiteY130" fmla="*/ 915000 h 6858000"/>
              <a:gd name="connsiteX131" fmla="*/ 8528095 w 12192000"/>
              <a:gd name="connsiteY131" fmla="*/ 691898 h 6858000"/>
              <a:gd name="connsiteX132" fmla="*/ 8025190 w 12192000"/>
              <a:gd name="connsiteY132" fmla="*/ 640021 h 6858000"/>
              <a:gd name="connsiteX133" fmla="*/ 7976047 w 12192000"/>
              <a:gd name="connsiteY133" fmla="*/ 641584 h 6858000"/>
              <a:gd name="connsiteX134" fmla="*/ 6988604 w 12192000"/>
              <a:gd name="connsiteY134" fmla="*/ 607260 h 6858000"/>
              <a:gd name="connsiteX135" fmla="*/ 5573116 w 12192000"/>
              <a:gd name="connsiteY135" fmla="*/ 493368 h 6858000"/>
              <a:gd name="connsiteX136" fmla="*/ 4401503 w 12192000"/>
              <a:gd name="connsiteY136" fmla="*/ 425112 h 6858000"/>
              <a:gd name="connsiteX137" fmla="*/ 3154109 w 12192000"/>
              <a:gd name="connsiteY137" fmla="*/ 292499 h 6858000"/>
              <a:gd name="connsiteX138" fmla="*/ 3094406 w 12192000"/>
              <a:gd name="connsiteY138" fmla="*/ 28396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1026" name="Picture 2">
            <a:extLst>
              <a:ext uri="{FF2B5EF4-FFF2-40B4-BE49-F238E27FC236}">
                <a16:creationId xmlns:a16="http://schemas.microsoft.com/office/drawing/2014/main" id="{A29AD941-D29F-DE25-178B-B1AB05D298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7140" y="2531163"/>
            <a:ext cx="5125751" cy="2065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72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6FD580-EFD4-9A6F-5AF3-7FC3580AEE73}"/>
              </a:ext>
            </a:extLst>
          </p:cNvPr>
          <p:cNvSpPr>
            <a:spLocks noGrp="1"/>
          </p:cNvSpPr>
          <p:nvPr>
            <p:ph type="title"/>
          </p:nvPr>
        </p:nvSpPr>
        <p:spPr>
          <a:xfrm>
            <a:off x="6094105" y="802955"/>
            <a:ext cx="4977976" cy="1454051"/>
          </a:xfrm>
        </p:spPr>
        <p:txBody>
          <a:bodyPr>
            <a:normAutofit/>
          </a:bodyPr>
          <a:lstStyle/>
          <a:p>
            <a:pPr algn="ctr"/>
            <a:r>
              <a:rPr lang="en-US" sz="3600">
                <a:solidFill>
                  <a:schemeClr val="tx2"/>
                </a:solidFill>
              </a:rPr>
              <a:t>Big "I" Alliance Gold Member Agreement</a:t>
            </a:r>
          </a:p>
        </p:txBody>
      </p:sp>
      <p:pic>
        <p:nvPicPr>
          <p:cNvPr id="7" name="Graphic 6" descr="Handshake">
            <a:extLst>
              <a:ext uri="{FF2B5EF4-FFF2-40B4-BE49-F238E27FC236}">
                <a16:creationId xmlns:a16="http://schemas.microsoft.com/office/drawing/2014/main" id="{5E8CC9BB-C4F5-0D6D-5818-3C69DE535F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471DB277-C0AC-CD66-30B5-0237752EF1DB}"/>
              </a:ext>
            </a:extLst>
          </p:cNvPr>
          <p:cNvSpPr>
            <a:spLocks noGrp="1"/>
          </p:cNvSpPr>
          <p:nvPr>
            <p:ph idx="1"/>
          </p:nvPr>
        </p:nvSpPr>
        <p:spPr>
          <a:xfrm>
            <a:off x="6090574" y="2421682"/>
            <a:ext cx="4977578" cy="3639289"/>
          </a:xfrm>
        </p:spPr>
        <p:txBody>
          <a:bodyPr anchor="ctr">
            <a:normAutofit/>
          </a:bodyPr>
          <a:lstStyle/>
          <a:p>
            <a:r>
              <a:rPr lang="en-US" sz="1800">
                <a:solidFill>
                  <a:schemeClr val="tx2"/>
                </a:solidFill>
              </a:rPr>
              <a:t>Initial three-year contract; automatically renews each year thereafter.</a:t>
            </a:r>
            <a:endParaRPr lang="en-US" sz="1800">
              <a:solidFill>
                <a:schemeClr val="tx2"/>
              </a:solidFill>
              <a:ea typeface="Calibri"/>
              <a:cs typeface="Calibri"/>
            </a:endParaRPr>
          </a:p>
          <a:p>
            <a:r>
              <a:rPr lang="en-US" sz="1800">
                <a:solidFill>
                  <a:schemeClr val="tx2"/>
                </a:solidFill>
              </a:rPr>
              <a:t>$2,500 one-time sign-up fee</a:t>
            </a:r>
            <a:endParaRPr lang="en-US" sz="1800">
              <a:solidFill>
                <a:schemeClr val="tx2"/>
              </a:solidFill>
              <a:ea typeface="Calibri"/>
              <a:cs typeface="Calibri"/>
            </a:endParaRPr>
          </a:p>
          <a:p>
            <a:r>
              <a:rPr lang="en-US" sz="1800">
                <a:solidFill>
                  <a:schemeClr val="tx2"/>
                </a:solidFill>
              </a:rPr>
              <a:t>$250/month membership fee </a:t>
            </a:r>
            <a:endParaRPr lang="en-US" sz="1800">
              <a:solidFill>
                <a:schemeClr val="tx2"/>
              </a:solidFill>
              <a:ea typeface="Calibri"/>
              <a:cs typeface="Calibri"/>
            </a:endParaRPr>
          </a:p>
          <a:p>
            <a:r>
              <a:rPr lang="en-US" sz="1800">
                <a:solidFill>
                  <a:schemeClr val="tx2"/>
                </a:solidFill>
              </a:rPr>
              <a:t>Termination/Buyout: 120 days written notice &amp; monthly membership fee for remaining contract. Premiums stay until Jan. 1</a:t>
            </a:r>
            <a:r>
              <a:rPr lang="en-US" sz="1800" baseline="30000">
                <a:solidFill>
                  <a:schemeClr val="tx2"/>
                </a:solidFill>
              </a:rPr>
              <a:t>st</a:t>
            </a:r>
            <a:r>
              <a:rPr lang="en-US" sz="1800">
                <a:solidFill>
                  <a:schemeClr val="tx2"/>
                </a:solidFill>
              </a:rPr>
              <a:t> of following year.</a:t>
            </a:r>
            <a:endParaRPr lang="en-US" sz="1800">
              <a:solidFill>
                <a:schemeClr val="tx2"/>
              </a:solidFill>
              <a:ea typeface="Calibri"/>
              <a:cs typeface="Calibri"/>
            </a:endParaRPr>
          </a:p>
          <a:p>
            <a:r>
              <a:rPr lang="en-US" sz="1800">
                <a:solidFill>
                  <a:schemeClr val="tx2"/>
                </a:solidFill>
              </a:rPr>
              <a:t>Profit Share – Sliding scale.</a:t>
            </a:r>
            <a:endParaRPr lang="en-US" sz="1800">
              <a:solidFill>
                <a:schemeClr val="tx2"/>
              </a:solidFill>
              <a:ea typeface="Calibri"/>
              <a:cs typeface="Calibri"/>
            </a:endParaRP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A close up of a logo&#10;&#10;Description automatically generated">
            <a:extLst>
              <a:ext uri="{FF2B5EF4-FFF2-40B4-BE49-F238E27FC236}">
                <a16:creationId xmlns:a16="http://schemas.microsoft.com/office/drawing/2014/main" id="{D29AB352-6C31-E239-88C7-2130788F8FE2}"/>
              </a:ext>
            </a:extLst>
          </p:cNvPr>
          <p:cNvPicPr>
            <a:picLocks noChangeAspect="1"/>
          </p:cNvPicPr>
          <p:nvPr/>
        </p:nvPicPr>
        <p:blipFill>
          <a:blip r:embed="rId4"/>
          <a:stretch>
            <a:fillRect/>
          </a:stretch>
        </p:blipFill>
        <p:spPr>
          <a:xfrm>
            <a:off x="208049" y="241974"/>
            <a:ext cx="2287437" cy="946108"/>
          </a:xfrm>
          <a:prstGeom prst="rect">
            <a:avLst/>
          </a:prstGeom>
        </p:spPr>
      </p:pic>
    </p:spTree>
    <p:extLst>
      <p:ext uri="{BB962C8B-B14F-4D97-AF65-F5344CB8AC3E}">
        <p14:creationId xmlns:p14="http://schemas.microsoft.com/office/powerpoint/2010/main" val="823321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03D60C-79FF-995E-FEE7-6A5867F69957}"/>
              </a:ext>
            </a:extLst>
          </p:cNvPr>
          <p:cNvSpPr>
            <a:spLocks noGrp="1"/>
          </p:cNvSpPr>
          <p:nvPr>
            <p:ph type="title"/>
          </p:nvPr>
        </p:nvSpPr>
        <p:spPr>
          <a:xfrm>
            <a:off x="3427953" y="307112"/>
            <a:ext cx="5357202" cy="940359"/>
          </a:xfrm>
        </p:spPr>
        <p:txBody>
          <a:bodyPr anchor="ctr">
            <a:normAutofit/>
          </a:bodyPr>
          <a:lstStyle/>
          <a:p>
            <a:pPr algn="r"/>
            <a:r>
              <a:rPr lang="en-US" sz="4000" b="1">
                <a:solidFill>
                  <a:srgbClr val="FFFFFF"/>
                </a:solidFill>
                <a:cs typeface="Calibri Light"/>
              </a:rPr>
              <a:t>Profit Share Overview</a:t>
            </a:r>
            <a:endParaRPr lang="en-US"/>
          </a:p>
        </p:txBody>
      </p:sp>
      <p:graphicFrame>
        <p:nvGraphicFramePr>
          <p:cNvPr id="5" name="Content Placeholder 2">
            <a:extLst>
              <a:ext uri="{FF2B5EF4-FFF2-40B4-BE49-F238E27FC236}">
                <a16:creationId xmlns:a16="http://schemas.microsoft.com/office/drawing/2014/main" id="{5562BA3E-601C-1432-3518-B85943EECEB6}"/>
              </a:ext>
            </a:extLst>
          </p:cNvPr>
          <p:cNvGraphicFramePr>
            <a:graphicFrameLocks noGrp="1"/>
          </p:cNvGraphicFramePr>
          <p:nvPr>
            <p:ph idx="1"/>
            <p:extLst>
              <p:ext uri="{D42A27DB-BD31-4B8C-83A1-F6EECF244321}">
                <p14:modId xmlns:p14="http://schemas.microsoft.com/office/powerpoint/2010/main" val="262953552"/>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3" name="Picture 22" descr="A close up of a logo&#10;&#10;Description automatically generated">
            <a:extLst>
              <a:ext uri="{FF2B5EF4-FFF2-40B4-BE49-F238E27FC236}">
                <a16:creationId xmlns:a16="http://schemas.microsoft.com/office/drawing/2014/main" id="{5ED63741-3695-8631-8170-B5BB55DB9E2F}"/>
              </a:ext>
            </a:extLst>
          </p:cNvPr>
          <p:cNvPicPr>
            <a:picLocks noChangeAspect="1"/>
          </p:cNvPicPr>
          <p:nvPr/>
        </p:nvPicPr>
        <p:blipFill>
          <a:blip r:embed="rId7"/>
          <a:stretch>
            <a:fillRect/>
          </a:stretch>
        </p:blipFill>
        <p:spPr>
          <a:xfrm>
            <a:off x="249802" y="315043"/>
            <a:ext cx="2287437" cy="946108"/>
          </a:xfrm>
          <a:prstGeom prst="rect">
            <a:avLst/>
          </a:prstGeom>
        </p:spPr>
      </p:pic>
    </p:spTree>
    <p:extLst>
      <p:ext uri="{BB962C8B-B14F-4D97-AF65-F5344CB8AC3E}">
        <p14:creationId xmlns:p14="http://schemas.microsoft.com/office/powerpoint/2010/main" val="1421601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652836-0644-0B2B-264F-371622959A0B}"/>
              </a:ext>
            </a:extLst>
          </p:cNvPr>
          <p:cNvSpPr>
            <a:spLocks noGrp="1"/>
          </p:cNvSpPr>
          <p:nvPr>
            <p:ph type="title"/>
          </p:nvPr>
        </p:nvSpPr>
        <p:spPr>
          <a:xfrm>
            <a:off x="804672" y="802955"/>
            <a:ext cx="6235320" cy="1454051"/>
          </a:xfrm>
        </p:spPr>
        <p:txBody>
          <a:bodyPr>
            <a:normAutofit fontScale="90000"/>
          </a:bodyPr>
          <a:lstStyle/>
          <a:p>
            <a:r>
              <a:rPr lang="en-US" sz="3600">
                <a:solidFill>
                  <a:schemeClr val="tx2"/>
                </a:solidFill>
              </a:rPr>
              <a:t>Typical Network/Alliance/Aggregator Costs</a:t>
            </a:r>
          </a:p>
        </p:txBody>
      </p:sp>
      <p:sp>
        <p:nvSpPr>
          <p:cNvPr id="3" name="Content Placeholder 2">
            <a:extLst>
              <a:ext uri="{FF2B5EF4-FFF2-40B4-BE49-F238E27FC236}">
                <a16:creationId xmlns:a16="http://schemas.microsoft.com/office/drawing/2014/main" id="{06EDA01C-E4F5-49F6-D4FD-F11E38EDD5B3}"/>
              </a:ext>
            </a:extLst>
          </p:cNvPr>
          <p:cNvSpPr>
            <a:spLocks noGrp="1"/>
          </p:cNvSpPr>
          <p:nvPr>
            <p:ph idx="1"/>
          </p:nvPr>
        </p:nvSpPr>
        <p:spPr>
          <a:xfrm>
            <a:off x="804672" y="2421682"/>
            <a:ext cx="5230368" cy="3639289"/>
          </a:xfrm>
        </p:spPr>
        <p:txBody>
          <a:bodyPr anchor="ctr">
            <a:normAutofit/>
          </a:bodyPr>
          <a:lstStyle/>
          <a:p>
            <a:r>
              <a:rPr lang="en-US" sz="1800">
                <a:solidFill>
                  <a:schemeClr val="tx2"/>
                </a:solidFill>
              </a:rPr>
              <a:t>Average Cost to Buy-in $10,000-$50,000</a:t>
            </a:r>
          </a:p>
          <a:p>
            <a:r>
              <a:rPr lang="en-US" sz="1800">
                <a:solidFill>
                  <a:schemeClr val="tx2"/>
                </a:solidFill>
              </a:rPr>
              <a:t>$500+ monthly membership fee or % of revenue</a:t>
            </a:r>
            <a:endParaRPr lang="en-US" sz="1800">
              <a:solidFill>
                <a:schemeClr val="tx2"/>
              </a:solidFill>
              <a:ea typeface="Calibri"/>
              <a:cs typeface="Calibri"/>
            </a:endParaRPr>
          </a:p>
          <a:p>
            <a:r>
              <a:rPr lang="en-US" sz="1800">
                <a:solidFill>
                  <a:schemeClr val="tx2"/>
                </a:solidFill>
              </a:rPr>
              <a:t>Contract requirement 7-15 years</a:t>
            </a:r>
            <a:endParaRPr lang="en-US" sz="1800">
              <a:solidFill>
                <a:schemeClr val="tx2"/>
              </a:solidFill>
              <a:ea typeface="Calibri"/>
              <a:cs typeface="Calibri"/>
            </a:endParaRPr>
          </a:p>
          <a:p>
            <a:r>
              <a:rPr lang="en-US" sz="1800">
                <a:solidFill>
                  <a:schemeClr val="tx2"/>
                </a:solidFill>
              </a:rPr>
              <a:t>May give up ownership</a:t>
            </a:r>
            <a:endParaRPr lang="en-US" sz="1800">
              <a:solidFill>
                <a:schemeClr val="tx2"/>
              </a:solidFill>
              <a:ea typeface="Calibri"/>
              <a:cs typeface="Calibri"/>
            </a:endParaRPr>
          </a:p>
          <a:p>
            <a:r>
              <a:rPr lang="en-US" sz="1800">
                <a:solidFill>
                  <a:schemeClr val="tx2"/>
                </a:solidFill>
              </a:rPr>
              <a:t>Shared commission %</a:t>
            </a:r>
            <a:endParaRPr lang="en-US" sz="1800">
              <a:solidFill>
                <a:schemeClr val="tx2"/>
              </a:solidFill>
              <a:ea typeface="Calibri"/>
              <a:cs typeface="Calibri"/>
            </a:endParaRPr>
          </a:p>
          <a:p>
            <a:r>
              <a:rPr lang="en-US" sz="1800">
                <a:solidFill>
                  <a:schemeClr val="tx2"/>
                </a:solidFill>
              </a:rPr>
              <a:t>Potential non-ownership of code</a:t>
            </a:r>
            <a:endParaRPr lang="en-US" sz="1800">
              <a:solidFill>
                <a:schemeClr val="tx2"/>
              </a:solidFill>
              <a:ea typeface="Calibri"/>
              <a:cs typeface="Calibri"/>
            </a:endParaRPr>
          </a:p>
          <a:p>
            <a:r>
              <a:rPr lang="en-US" sz="1800">
                <a:solidFill>
                  <a:schemeClr val="tx2"/>
                </a:solidFill>
              </a:rPr>
              <a:t>Required to use partnered AMS</a:t>
            </a:r>
            <a:endParaRPr lang="en-US" sz="1800">
              <a:solidFill>
                <a:schemeClr val="tx2"/>
              </a:solidFill>
              <a:ea typeface="Calibri"/>
              <a:cs typeface="Calibri"/>
            </a:endParaRPr>
          </a:p>
          <a:p>
            <a:r>
              <a:rPr lang="en-US" sz="1800">
                <a:solidFill>
                  <a:schemeClr val="tx2"/>
                </a:solidFill>
              </a:rPr>
              <a:t>Termination fee to leave</a:t>
            </a:r>
            <a:endParaRPr lang="en-US" sz="1800">
              <a:solidFill>
                <a:schemeClr val="tx2"/>
              </a:solidFill>
              <a:ea typeface="Calibri"/>
              <a:cs typeface="Calibri"/>
            </a:endParaRPr>
          </a:p>
          <a:p>
            <a:r>
              <a:rPr lang="en-US" sz="1800">
                <a:solidFill>
                  <a:schemeClr val="tx2"/>
                </a:solidFill>
              </a:rPr>
              <a:t>Non-compete</a:t>
            </a:r>
            <a:endParaRPr lang="en-US" sz="1800">
              <a:solidFill>
                <a:schemeClr val="tx2"/>
              </a:solidFill>
              <a:ea typeface="Calibri"/>
              <a:cs typeface="Calibri"/>
            </a:endParaRPr>
          </a:p>
          <a:p>
            <a:pPr marL="0" indent="0">
              <a:buNone/>
            </a:pPr>
            <a:endParaRPr lang="en-US" sz="1800">
              <a:solidFill>
                <a:schemeClr val="tx2"/>
              </a:solidFill>
            </a:endParaRP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Coins">
            <a:extLst>
              <a:ext uri="{FF2B5EF4-FFF2-40B4-BE49-F238E27FC236}">
                <a16:creationId xmlns:a16="http://schemas.microsoft.com/office/drawing/2014/main" id="{E254A197-0492-2E67-EFBE-0B3A25FA66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2369250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50000"/>
            <a:alpha val="91000"/>
          </a:schemeClr>
        </a:solidFill>
        <a:effectLst/>
      </p:bgPr>
    </p:bg>
    <p:spTree>
      <p:nvGrpSpPr>
        <p:cNvPr id="1" name=""/>
        <p:cNvGrpSpPr/>
        <p:nvPr/>
      </p:nvGrpSpPr>
      <p:grpSpPr>
        <a:xfrm>
          <a:off x="0" y="0"/>
          <a:ext cx="0" cy="0"/>
          <a:chOff x="0" y="0"/>
          <a:chExt cx="0" cy="0"/>
        </a:xfrm>
      </p:grpSpPr>
      <p:sp>
        <p:nvSpPr>
          <p:cNvPr id="10"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2"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211602F-9FFE-ED17-20A5-F9D6A9AFE0B1}"/>
              </a:ext>
            </a:extLst>
          </p:cNvPr>
          <p:cNvSpPr>
            <a:spLocks noGrp="1"/>
          </p:cNvSpPr>
          <p:nvPr>
            <p:ph idx="1"/>
          </p:nvPr>
        </p:nvSpPr>
        <p:spPr>
          <a:xfrm>
            <a:off x="4647866" y="1282096"/>
            <a:ext cx="3421958" cy="4501127"/>
          </a:xfrm>
        </p:spPr>
        <p:txBody>
          <a:bodyPr vert="horz" lIns="91440" tIns="45720" rIns="91440" bIns="45720" rtlCol="0">
            <a:normAutofit/>
          </a:bodyPr>
          <a:lstStyle/>
          <a:p>
            <a:pPr marL="0"/>
            <a:endParaRPr lang="en-US" sz="2000"/>
          </a:p>
          <a:p>
            <a:pPr marL="457200"/>
            <a:endParaRPr lang="en-US" sz="2000"/>
          </a:p>
          <a:p>
            <a:pPr marL="457200"/>
            <a:endParaRPr lang="en-US" sz="2000"/>
          </a:p>
          <a:p>
            <a:pPr indent="0">
              <a:buNone/>
            </a:pPr>
            <a:endParaRPr lang="en-US" sz="2000"/>
          </a:p>
          <a:p>
            <a:pPr indent="0">
              <a:buNone/>
            </a:pPr>
            <a:endParaRPr lang="en-US" sz="2000"/>
          </a:p>
          <a:p>
            <a:pPr indent="0">
              <a:buNone/>
            </a:pPr>
            <a:endParaRPr lang="en-US" sz="2000"/>
          </a:p>
          <a:p>
            <a:pPr indent="0">
              <a:buNone/>
            </a:pPr>
            <a:endParaRPr lang="en-US" sz="2000"/>
          </a:p>
          <a:p>
            <a:pPr marL="457200"/>
            <a:endParaRPr lang="en-US" sz="2000"/>
          </a:p>
          <a:p>
            <a:pPr indent="0">
              <a:buNone/>
            </a:pPr>
            <a:endParaRPr lang="en-US" sz="2000"/>
          </a:p>
          <a:p>
            <a:pPr indent="0">
              <a:buNone/>
            </a:pPr>
            <a:endParaRPr lang="en-US" sz="2000"/>
          </a:p>
          <a:p>
            <a:pPr indent="0">
              <a:buNone/>
            </a:pPr>
            <a:endParaRPr lang="en-US" sz="2000"/>
          </a:p>
          <a:p>
            <a:pPr marL="0" indent="0">
              <a:buNone/>
            </a:pPr>
            <a:endParaRPr lang="en-US" sz="2000"/>
          </a:p>
          <a:p>
            <a:endParaRPr lang="en-US" sz="2000"/>
          </a:p>
        </p:txBody>
      </p:sp>
      <p:sp>
        <p:nvSpPr>
          <p:cNvPr id="5" name="TextBox 4">
            <a:extLst>
              <a:ext uri="{FF2B5EF4-FFF2-40B4-BE49-F238E27FC236}">
                <a16:creationId xmlns:a16="http://schemas.microsoft.com/office/drawing/2014/main" id="{86D5AEFB-A69D-2EAC-9D55-FF7161D5595C}"/>
              </a:ext>
            </a:extLst>
          </p:cNvPr>
          <p:cNvSpPr txBox="1"/>
          <p:nvPr/>
        </p:nvSpPr>
        <p:spPr>
          <a:xfrm>
            <a:off x="697061" y="6313454"/>
            <a:ext cx="35556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*In negotiation with other carriers.</a:t>
            </a:r>
          </a:p>
        </p:txBody>
      </p:sp>
      <p:sp>
        <p:nvSpPr>
          <p:cNvPr id="6" name="TextBox 5">
            <a:extLst>
              <a:ext uri="{FF2B5EF4-FFF2-40B4-BE49-F238E27FC236}">
                <a16:creationId xmlns:a16="http://schemas.microsoft.com/office/drawing/2014/main" id="{59F2AE03-5DC2-F1CE-8CAB-115DADD36CFF}"/>
              </a:ext>
            </a:extLst>
          </p:cNvPr>
          <p:cNvSpPr txBox="1"/>
          <p:nvPr/>
        </p:nvSpPr>
        <p:spPr>
          <a:xfrm>
            <a:off x="4525932" y="367840"/>
            <a:ext cx="3563469" cy="61247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a:buChar char="•"/>
            </a:pPr>
            <a:r>
              <a:rPr lang="en-US" sz="2800">
                <a:cs typeface="Calibri"/>
              </a:rPr>
              <a:t>Acuity</a:t>
            </a:r>
          </a:p>
          <a:p>
            <a:pPr marL="285750" indent="-285750">
              <a:buFont typeface="Arial"/>
              <a:buChar char="•"/>
            </a:pPr>
            <a:r>
              <a:rPr lang="en-US" sz="2800">
                <a:cs typeface="Calibri"/>
              </a:rPr>
              <a:t>Arlington Roe</a:t>
            </a:r>
          </a:p>
          <a:p>
            <a:pPr marL="285750" indent="-285750">
              <a:buFont typeface="Arial"/>
              <a:buChar char="•"/>
            </a:pPr>
            <a:r>
              <a:rPr lang="en-US" sz="2800">
                <a:cs typeface="Calibri"/>
              </a:rPr>
              <a:t>Berkley Management</a:t>
            </a:r>
          </a:p>
          <a:p>
            <a:pPr marL="285750" indent="-285750">
              <a:buFont typeface="Arial"/>
              <a:buChar char="•"/>
            </a:pPr>
            <a:r>
              <a:rPr lang="en-US" sz="2800">
                <a:cs typeface="Calibri"/>
              </a:rPr>
              <a:t>Branch</a:t>
            </a:r>
          </a:p>
          <a:p>
            <a:pPr marL="285750" indent="-285750">
              <a:buFont typeface="Arial"/>
              <a:buChar char="•"/>
            </a:pPr>
            <a:r>
              <a:rPr lang="en-US" sz="2800">
                <a:cs typeface="Calibri"/>
              </a:rPr>
              <a:t>Bristol West</a:t>
            </a:r>
          </a:p>
          <a:p>
            <a:pPr marL="285750" indent="-285750">
              <a:buFont typeface="Arial"/>
              <a:buChar char="•"/>
            </a:pPr>
            <a:r>
              <a:rPr lang="en-US" sz="2800">
                <a:cs typeface="Calibri"/>
              </a:rPr>
              <a:t>Chubb</a:t>
            </a:r>
            <a:endParaRPr lang="en-US" sz="2800">
              <a:ea typeface="Calibri"/>
              <a:cs typeface="Calibri"/>
            </a:endParaRPr>
          </a:p>
          <a:p>
            <a:pPr marL="285750" indent="-285750">
              <a:buFont typeface="Arial"/>
              <a:buChar char="•"/>
            </a:pPr>
            <a:r>
              <a:rPr lang="en-US" sz="2800">
                <a:cs typeface="Calibri"/>
              </a:rPr>
              <a:t>Cowbell Cyber</a:t>
            </a:r>
          </a:p>
          <a:p>
            <a:pPr marL="285750" indent="-285750">
              <a:buFont typeface="Arial"/>
              <a:buChar char="•"/>
            </a:pPr>
            <a:r>
              <a:rPr lang="en-US" sz="2800">
                <a:cs typeface="Calibri"/>
              </a:rPr>
              <a:t>Crump Life</a:t>
            </a:r>
          </a:p>
          <a:p>
            <a:pPr marL="285750" indent="-285750">
              <a:buFont typeface="Arial"/>
              <a:buChar char="•"/>
            </a:pPr>
            <a:r>
              <a:rPr lang="en-US" sz="2800">
                <a:cs typeface="Calibri"/>
              </a:rPr>
              <a:t>Delos</a:t>
            </a:r>
          </a:p>
          <a:p>
            <a:pPr marL="285750" indent="-285750">
              <a:buFont typeface="Arial"/>
              <a:buChar char="•"/>
            </a:pPr>
            <a:r>
              <a:rPr lang="en-US" sz="2800">
                <a:cs typeface="Calibri"/>
              </a:rPr>
              <a:t>Employers WC</a:t>
            </a:r>
          </a:p>
          <a:p>
            <a:pPr marL="285750" indent="-285750">
              <a:buFont typeface="Arial"/>
              <a:buChar char="•"/>
            </a:pPr>
            <a:r>
              <a:rPr lang="en-US" sz="2800">
                <a:cs typeface="Calibri"/>
              </a:rPr>
              <a:t>Foremost Choice</a:t>
            </a:r>
          </a:p>
          <a:p>
            <a:pPr marL="285750" indent="-285750">
              <a:buFont typeface="Arial"/>
              <a:buChar char="•"/>
            </a:pPr>
            <a:r>
              <a:rPr lang="en-US" sz="2800">
                <a:cs typeface="Calibri"/>
              </a:rPr>
              <a:t>Foremost Signature</a:t>
            </a:r>
          </a:p>
          <a:p>
            <a:pPr marL="285750" indent="-285750">
              <a:buFont typeface="Arial"/>
              <a:buChar char="•"/>
            </a:pPr>
            <a:r>
              <a:rPr lang="en-US" sz="2800">
                <a:cs typeface="Calibri"/>
              </a:rPr>
              <a:t>Forge</a:t>
            </a:r>
          </a:p>
          <a:p>
            <a:pPr marL="285750" indent="-285750">
              <a:buFont typeface="Arial"/>
              <a:buChar char="•"/>
            </a:pPr>
            <a:r>
              <a:rPr lang="en-US" sz="2800">
                <a:cs typeface="Calibri"/>
              </a:rPr>
              <a:t>Hanover</a:t>
            </a:r>
          </a:p>
        </p:txBody>
      </p:sp>
      <p:sp>
        <p:nvSpPr>
          <p:cNvPr id="7" name="TextBox 6">
            <a:extLst>
              <a:ext uri="{FF2B5EF4-FFF2-40B4-BE49-F238E27FC236}">
                <a16:creationId xmlns:a16="http://schemas.microsoft.com/office/drawing/2014/main" id="{721672C4-41D8-7BD0-C4E5-7C3A745AA249}"/>
              </a:ext>
            </a:extLst>
          </p:cNvPr>
          <p:cNvSpPr txBox="1"/>
          <p:nvPr/>
        </p:nvSpPr>
        <p:spPr>
          <a:xfrm>
            <a:off x="8068235" y="332631"/>
            <a:ext cx="3583639" cy="56938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US" sz="2800">
                <a:cs typeface="Calibri"/>
              </a:rPr>
              <a:t>Hartford CL</a:t>
            </a:r>
          </a:p>
          <a:p>
            <a:pPr marL="285750" indent="-285750">
              <a:buFont typeface="Arial,Sans-Serif"/>
              <a:buChar char="•"/>
            </a:pPr>
            <a:r>
              <a:rPr lang="en-US" sz="2800">
                <a:cs typeface="Calibri"/>
              </a:rPr>
              <a:t>Jewelers Mutual</a:t>
            </a:r>
          </a:p>
          <a:p>
            <a:pPr marL="285750" indent="-285750">
              <a:buFont typeface="Arial,Sans-Serif"/>
              <a:buChar char="•"/>
            </a:pPr>
            <a:r>
              <a:rPr lang="en-US" sz="2800">
                <a:cs typeface="Calibri"/>
              </a:rPr>
              <a:t>Liberty Mutual</a:t>
            </a:r>
          </a:p>
          <a:p>
            <a:pPr marL="285750" indent="-285750">
              <a:buFont typeface="Arial,Sans-Serif"/>
              <a:buChar char="•"/>
            </a:pPr>
            <a:r>
              <a:rPr lang="en-US" sz="2800">
                <a:cs typeface="Calibri"/>
              </a:rPr>
              <a:t>National General</a:t>
            </a:r>
          </a:p>
          <a:p>
            <a:pPr marL="285750" indent="-285750">
              <a:buFont typeface="Arial,Sans-Serif"/>
              <a:buChar char="•"/>
            </a:pPr>
            <a:r>
              <a:rPr lang="en-US" sz="2800">
                <a:cs typeface="Calibri"/>
              </a:rPr>
              <a:t>Nationwide</a:t>
            </a:r>
          </a:p>
          <a:p>
            <a:pPr marL="285750" indent="-285750">
              <a:buFont typeface="Arial,Sans-Serif"/>
              <a:buChar char="•"/>
            </a:pPr>
            <a:r>
              <a:rPr lang="en-US" sz="2800">
                <a:cs typeface="Calibri"/>
              </a:rPr>
              <a:t>Openly</a:t>
            </a:r>
          </a:p>
          <a:p>
            <a:pPr marL="285750" indent="-285750">
              <a:buFont typeface="Arial,Sans-Serif"/>
              <a:buChar char="•"/>
            </a:pPr>
            <a:r>
              <a:rPr lang="en-US" sz="2800">
                <a:cs typeface="Calibri"/>
              </a:rPr>
              <a:t>Pie</a:t>
            </a:r>
          </a:p>
          <a:p>
            <a:pPr marL="285750" indent="-285750">
              <a:buFont typeface="Arial,Sans-Serif"/>
              <a:buChar char="•"/>
            </a:pPr>
            <a:r>
              <a:rPr lang="en-US" sz="2800">
                <a:cs typeface="Calibri"/>
              </a:rPr>
              <a:t>Propeller Bonds</a:t>
            </a:r>
          </a:p>
          <a:p>
            <a:pPr marL="285750" indent="-285750">
              <a:buFont typeface="Arial,Sans-Serif"/>
              <a:buChar char="•"/>
            </a:pPr>
            <a:r>
              <a:rPr lang="en-US" sz="2800">
                <a:cs typeface="Calibri"/>
              </a:rPr>
              <a:t>Safeco</a:t>
            </a:r>
          </a:p>
          <a:p>
            <a:pPr marL="285750" indent="-285750">
              <a:buFont typeface="Arial,Sans-Serif"/>
              <a:buChar char="•"/>
            </a:pPr>
            <a:r>
              <a:rPr lang="en-US" sz="2800">
                <a:cs typeface="Calibri"/>
              </a:rPr>
              <a:t>Steadily</a:t>
            </a:r>
          </a:p>
          <a:p>
            <a:pPr marL="285750" indent="-285750">
              <a:buFont typeface="Arial,Sans-Serif"/>
              <a:buChar char="•"/>
            </a:pPr>
            <a:r>
              <a:rPr lang="en-US" sz="2800">
                <a:cs typeface="Calibri"/>
              </a:rPr>
              <a:t>Travelers PL</a:t>
            </a:r>
          </a:p>
          <a:p>
            <a:pPr marL="285750" indent="-285750">
              <a:buFont typeface="Arial,Sans-Serif"/>
              <a:buChar char="•"/>
            </a:pPr>
            <a:r>
              <a:rPr lang="en-US" sz="2800">
                <a:cs typeface="Calibri"/>
              </a:rPr>
              <a:t>Travelers Commercial Select</a:t>
            </a:r>
            <a:endParaRPr lang="en-US" sz="2800"/>
          </a:p>
        </p:txBody>
      </p:sp>
      <p:pic>
        <p:nvPicPr>
          <p:cNvPr id="8" name="Picture 7" descr="A close up of a logo&#10;&#10;Description automatically generated">
            <a:extLst>
              <a:ext uri="{FF2B5EF4-FFF2-40B4-BE49-F238E27FC236}">
                <a16:creationId xmlns:a16="http://schemas.microsoft.com/office/drawing/2014/main" id="{C97F76E7-E580-F757-A4E9-32FE52A2BC78}"/>
              </a:ext>
            </a:extLst>
          </p:cNvPr>
          <p:cNvPicPr>
            <a:picLocks noChangeAspect="1"/>
          </p:cNvPicPr>
          <p:nvPr/>
        </p:nvPicPr>
        <p:blipFill>
          <a:blip r:embed="rId3"/>
          <a:stretch>
            <a:fillRect/>
          </a:stretch>
        </p:blipFill>
        <p:spPr>
          <a:xfrm>
            <a:off x="1011802" y="252413"/>
            <a:ext cx="2652779" cy="1102683"/>
          </a:xfrm>
          <a:prstGeom prst="rect">
            <a:avLst/>
          </a:prstGeom>
        </p:spPr>
      </p:pic>
    </p:spTree>
    <p:extLst>
      <p:ext uri="{BB962C8B-B14F-4D97-AF65-F5344CB8AC3E}">
        <p14:creationId xmlns:p14="http://schemas.microsoft.com/office/powerpoint/2010/main" val="821343683"/>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ED7BBC9-0438-D56B-1378-AB02B96CE5C9}"/>
              </a:ext>
            </a:extLst>
          </p:cNvPr>
          <p:cNvSpPr>
            <a:spLocks noGrp="1"/>
          </p:cNvSpPr>
          <p:nvPr>
            <p:ph idx="1"/>
          </p:nvPr>
        </p:nvSpPr>
        <p:spPr>
          <a:xfrm>
            <a:off x="4161572" y="233677"/>
            <a:ext cx="7769829" cy="6614185"/>
          </a:xfrm>
        </p:spPr>
        <p:txBody>
          <a:bodyPr anchor="ctr">
            <a:normAutofit/>
          </a:bodyPr>
          <a:lstStyle/>
          <a:p>
            <a:pPr marL="0" indent="0">
              <a:buNone/>
            </a:pPr>
            <a:r>
              <a:rPr lang="en-US" sz="2400" b="1"/>
              <a:t> Additional Gold Member Benefits:</a:t>
            </a:r>
          </a:p>
          <a:p>
            <a:pPr lvl="1">
              <a:buFont typeface="Wingdings" panose="020B0604020202020204" pitchFamily="34" charset="0"/>
              <a:buChar char="Ø"/>
            </a:pPr>
            <a:r>
              <a:rPr lang="en-US" sz="2000"/>
              <a:t>Alliance E &amp; O Policy</a:t>
            </a:r>
            <a:endParaRPr lang="en-US" sz="2000">
              <a:ea typeface="Calibri"/>
              <a:cs typeface="Calibri"/>
            </a:endParaRPr>
          </a:p>
          <a:p>
            <a:pPr lvl="1">
              <a:buFont typeface="Wingdings" panose="020B0604020202020204" pitchFamily="34" charset="0"/>
              <a:buChar char="Ø"/>
            </a:pPr>
            <a:r>
              <a:rPr lang="en-US" sz="2000"/>
              <a:t>Business Consultant</a:t>
            </a:r>
            <a:endParaRPr lang="en-US" sz="2000">
              <a:ea typeface="Calibri"/>
              <a:cs typeface="Calibri"/>
            </a:endParaRPr>
          </a:p>
          <a:p>
            <a:pPr lvl="1">
              <a:buFont typeface="Wingdings" panose="020B0604020202020204" pitchFamily="34" charset="0"/>
              <a:buChar char="Ø"/>
            </a:pPr>
            <a:r>
              <a:rPr lang="en-US" sz="2000" err="1">
                <a:ea typeface="Calibri"/>
                <a:cs typeface="Calibri"/>
              </a:rPr>
              <a:t>Talage</a:t>
            </a:r>
            <a:endParaRPr lang="en-US" sz="2000">
              <a:ea typeface="Calibri"/>
              <a:cs typeface="Calibri"/>
            </a:endParaRPr>
          </a:p>
          <a:p>
            <a:pPr marL="914400" lvl="2" indent="0">
              <a:buNone/>
            </a:pPr>
            <a:r>
              <a:rPr lang="en-US" sz="1800">
                <a:ea typeface="Calibri"/>
                <a:cs typeface="Calibri"/>
              </a:rPr>
              <a:t>Commercial Lines Rater</a:t>
            </a:r>
            <a:endParaRPr lang="en-US">
              <a:ea typeface="Calibri"/>
              <a:cs typeface="Calibri"/>
            </a:endParaRPr>
          </a:p>
          <a:p>
            <a:pPr marL="914400" lvl="2" indent="0">
              <a:buNone/>
            </a:pPr>
            <a:r>
              <a:rPr lang="en-US" sz="1800">
                <a:ea typeface="Calibri"/>
                <a:cs typeface="Calibri"/>
              </a:rPr>
              <a:t>Add to agency website &amp; through email link</a:t>
            </a:r>
          </a:p>
          <a:p>
            <a:pPr marL="914400" lvl="2" indent="0">
              <a:buNone/>
            </a:pPr>
            <a:r>
              <a:rPr lang="en-US" sz="1800">
                <a:ea typeface="Calibri"/>
                <a:cs typeface="Calibri"/>
              </a:rPr>
              <a:t>(Co/Op opportunity for Gold Agents &amp; access to Blue commercial   </a:t>
            </a:r>
            <a:endParaRPr lang="en-US" sz="2000">
              <a:ea typeface="Calibri"/>
              <a:cs typeface="Calibri"/>
            </a:endParaRPr>
          </a:p>
          <a:p>
            <a:pPr marL="457200" lvl="1" indent="0">
              <a:buNone/>
            </a:pPr>
            <a:r>
              <a:rPr lang="en-US" sz="1800">
                <a:ea typeface="Calibri"/>
                <a:cs typeface="Calibri"/>
              </a:rPr>
              <a:t>          carriers)</a:t>
            </a:r>
            <a:endParaRPr lang="en-US" sz="2000">
              <a:ea typeface="Calibri"/>
              <a:cs typeface="Calibri"/>
            </a:endParaRPr>
          </a:p>
          <a:p>
            <a:pPr lvl="1">
              <a:buFont typeface="Wingdings" panose="020B0604020202020204" pitchFamily="34" charset="0"/>
              <a:buChar char="Ø"/>
            </a:pPr>
            <a:r>
              <a:rPr lang="en-US" sz="2000">
                <a:ea typeface="Calibri"/>
                <a:cs typeface="Calibri"/>
              </a:rPr>
              <a:t>Dedicated Personal Lines Underwriter with Big I Alliance Blue</a:t>
            </a:r>
          </a:p>
          <a:p>
            <a:pPr lvl="1">
              <a:buFont typeface="Wingdings" panose="020B0604020202020204" pitchFamily="34" charset="0"/>
              <a:buChar char="Ø"/>
            </a:pPr>
            <a:r>
              <a:rPr lang="en-US" sz="2000"/>
              <a:t>Vendor Discounts </a:t>
            </a:r>
          </a:p>
          <a:p>
            <a:pPr lvl="1">
              <a:buFont typeface="Wingdings" panose="020B0604020202020204" pitchFamily="34" charset="0"/>
              <a:buChar char="Ø"/>
            </a:pPr>
            <a:r>
              <a:rPr lang="en-US" sz="2000">
                <a:ea typeface="Calibri"/>
                <a:cs typeface="Calibri"/>
              </a:rPr>
              <a:t>Collaborate &amp; partner with other Gold members &amp; Big I Alliance staff</a:t>
            </a:r>
            <a:endParaRPr lang="en-US" sz="1600">
              <a:ea typeface="Calibri"/>
              <a:cs typeface="Calibri"/>
            </a:endParaRPr>
          </a:p>
          <a:p>
            <a:pPr marL="457200" lvl="1" indent="0">
              <a:buNone/>
            </a:pPr>
            <a:endParaRPr lang="en-US" sz="2000">
              <a:ea typeface="Calibri"/>
              <a:cs typeface="Calibri"/>
            </a:endParaRPr>
          </a:p>
          <a:p>
            <a:pPr marL="457200" lvl="1" indent="0">
              <a:buNone/>
            </a:pPr>
            <a:endParaRPr lang="en-US" sz="2000"/>
          </a:p>
          <a:p>
            <a:pPr marL="457200" lvl="1" indent="0">
              <a:buNone/>
            </a:pPr>
            <a:r>
              <a:rPr lang="en-US" sz="2000" b="1"/>
              <a:t>More to come…</a:t>
            </a:r>
            <a:endParaRPr lang="en-US" sz="1400" b="1">
              <a:ea typeface="Calibri" panose="020F0502020204030204"/>
              <a:cs typeface="Calibri" panose="020F0502020204030204"/>
            </a:endParaRPr>
          </a:p>
          <a:p>
            <a:pPr marL="457200" lvl="1" indent="0">
              <a:buNone/>
            </a:pPr>
            <a:r>
              <a:rPr lang="en-US" sz="2000"/>
              <a:t>Alliance intranet that will host a forum available to all agents, carrier product guides, communications &amp; claims contact info.</a:t>
            </a:r>
            <a:endParaRPr lang="en-US" sz="2000">
              <a:ea typeface="Calibri"/>
              <a:cs typeface="Calibri"/>
            </a:endParaRPr>
          </a:p>
          <a:p>
            <a:pPr lvl="1">
              <a:buFont typeface="Wingdings" panose="020B0604020202020204" pitchFamily="34" charset="0"/>
              <a:buChar char="Ø"/>
            </a:pPr>
            <a:endParaRPr lang="en-US" sz="2000">
              <a:ea typeface="Calibri"/>
              <a:cs typeface="Calibri"/>
            </a:endParaRPr>
          </a:p>
        </p:txBody>
      </p:sp>
      <p:sp>
        <p:nvSpPr>
          <p:cNvPr id="9" name="TextBox 8">
            <a:extLst>
              <a:ext uri="{FF2B5EF4-FFF2-40B4-BE49-F238E27FC236}">
                <a16:creationId xmlns:a16="http://schemas.microsoft.com/office/drawing/2014/main" id="{E4E7CA05-BD2F-42A2-A091-62C0FBAA37B9}"/>
              </a:ext>
            </a:extLst>
          </p:cNvPr>
          <p:cNvSpPr txBox="1"/>
          <p:nvPr/>
        </p:nvSpPr>
        <p:spPr>
          <a:xfrm>
            <a:off x="4873784" y="4224778"/>
            <a:ext cx="1979775" cy="307777"/>
          </a:xfrm>
          <a:prstGeom prst="rect">
            <a:avLst/>
          </a:prstGeom>
          <a:noFill/>
        </p:spPr>
        <p:txBody>
          <a:bodyPr wrap="square" lIns="91440" tIns="45720" rIns="91440" bIns="45720" rtlCol="0" anchor="t">
            <a:spAutoFit/>
          </a:bodyPr>
          <a:lstStyle/>
          <a:p>
            <a:endParaRPr lang="en-US" sz="1400" u="sng">
              <a:ea typeface="Calibri"/>
              <a:cs typeface="Calibri"/>
            </a:endParaRPr>
          </a:p>
        </p:txBody>
      </p:sp>
      <p:pic>
        <p:nvPicPr>
          <p:cNvPr id="5" name="Picture 4" descr="A close up of a logo&#10;&#10;Description automatically generated">
            <a:extLst>
              <a:ext uri="{FF2B5EF4-FFF2-40B4-BE49-F238E27FC236}">
                <a16:creationId xmlns:a16="http://schemas.microsoft.com/office/drawing/2014/main" id="{6740F2F2-AE8A-3D1F-6162-F8534F05E19A}"/>
              </a:ext>
            </a:extLst>
          </p:cNvPr>
          <p:cNvPicPr>
            <a:picLocks noChangeAspect="1"/>
          </p:cNvPicPr>
          <p:nvPr/>
        </p:nvPicPr>
        <p:blipFill>
          <a:blip r:embed="rId3"/>
          <a:stretch>
            <a:fillRect/>
          </a:stretch>
        </p:blipFill>
        <p:spPr>
          <a:xfrm>
            <a:off x="260240" y="231536"/>
            <a:ext cx="2788478" cy="1144437"/>
          </a:xfrm>
          <a:prstGeom prst="rect">
            <a:avLst/>
          </a:prstGeom>
        </p:spPr>
      </p:pic>
    </p:spTree>
    <p:extLst>
      <p:ext uri="{BB962C8B-B14F-4D97-AF65-F5344CB8AC3E}">
        <p14:creationId xmlns:p14="http://schemas.microsoft.com/office/powerpoint/2010/main" val="751983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A1E40B-34C8-CBEE-E70F-F1C7D1F61D17}"/>
              </a:ext>
            </a:extLst>
          </p:cNvPr>
          <p:cNvSpPr>
            <a:spLocks noGrp="1"/>
          </p:cNvSpPr>
          <p:nvPr>
            <p:ph type="title"/>
          </p:nvPr>
        </p:nvSpPr>
        <p:spPr>
          <a:xfrm>
            <a:off x="761800" y="762001"/>
            <a:ext cx="5334197" cy="1708242"/>
          </a:xfrm>
        </p:spPr>
        <p:txBody>
          <a:bodyPr vert="horz" lIns="91440" tIns="45720" rIns="91440" bIns="45720" rtlCol="0" anchor="ctr">
            <a:normAutofit/>
          </a:bodyPr>
          <a:lstStyle/>
          <a:p>
            <a:r>
              <a:rPr lang="en-US" sz="4000">
                <a:effectLst>
                  <a:outerShdw blurRad="38100" dist="38100" dir="2700000" algn="tl">
                    <a:srgbClr val="000000">
                      <a:alpha val="43137"/>
                    </a:srgbClr>
                  </a:outerShdw>
                </a:effectLst>
              </a:rPr>
              <a:t>GOLD </a:t>
            </a:r>
            <a:r>
              <a:rPr lang="en-US" sz="4000">
                <a:effectLst>
                  <a:outerShdw blurRad="38100" dist="38100" dir="2700000" algn="tl">
                    <a:srgbClr val="000000">
                      <a:alpha val="43137"/>
                    </a:srgbClr>
                  </a:outerShdw>
                </a:effectLst>
                <a:latin typeface="+mj-lt"/>
                <a:ea typeface="+mj-ea"/>
                <a:cs typeface="+mj-cs"/>
              </a:rPr>
              <a:t>– Alliance E&amp;O Policy</a:t>
            </a:r>
          </a:p>
        </p:txBody>
      </p:sp>
      <p:sp>
        <p:nvSpPr>
          <p:cNvPr id="3" name="Content Placeholder 2">
            <a:extLst>
              <a:ext uri="{FF2B5EF4-FFF2-40B4-BE49-F238E27FC236}">
                <a16:creationId xmlns:a16="http://schemas.microsoft.com/office/drawing/2014/main" id="{62C1E564-67A6-E5DA-CED6-A016ADFF2439}"/>
              </a:ext>
            </a:extLst>
          </p:cNvPr>
          <p:cNvSpPr>
            <a:spLocks noGrp="1"/>
          </p:cNvSpPr>
          <p:nvPr>
            <p:ph idx="1"/>
          </p:nvPr>
        </p:nvSpPr>
        <p:spPr>
          <a:xfrm>
            <a:off x="761800" y="2470244"/>
            <a:ext cx="5334197" cy="3769835"/>
          </a:xfrm>
        </p:spPr>
        <p:txBody>
          <a:bodyPr vert="horz" lIns="91440" tIns="45720" rIns="91440" bIns="45720" rtlCol="0" anchor="ctr">
            <a:normAutofit/>
          </a:bodyPr>
          <a:lstStyle/>
          <a:p>
            <a:r>
              <a:rPr lang="en-US" sz="2000" b="1">
                <a:latin typeface="+mn-lt"/>
                <a:ea typeface="+mn-ea"/>
                <a:cs typeface="+mn-cs"/>
              </a:rPr>
              <a:t>States remain point of contact for sale and servicing</a:t>
            </a:r>
            <a:endParaRPr lang="en-US" sz="2000" b="1">
              <a:latin typeface="+mn-lt"/>
              <a:ea typeface="Calibri"/>
              <a:cs typeface="Calibri"/>
            </a:endParaRPr>
          </a:p>
          <a:p>
            <a:r>
              <a:rPr lang="en-US" sz="2000">
                <a:latin typeface="+mn-lt"/>
                <a:ea typeface="+mn-ea"/>
                <a:cs typeface="+mn-cs"/>
              </a:rPr>
              <a:t>17% Commission (</a:t>
            </a:r>
            <a:r>
              <a:rPr lang="en-US" sz="2000"/>
              <a:t>split 12</a:t>
            </a:r>
            <a:r>
              <a:rPr lang="en-US" sz="2000">
                <a:latin typeface="+mn-lt"/>
                <a:ea typeface="+mn-ea"/>
                <a:cs typeface="+mn-cs"/>
              </a:rPr>
              <a:t>% commission &amp; 5% royalty)</a:t>
            </a:r>
            <a:endParaRPr lang="en-US" sz="2000">
              <a:latin typeface="+mn-lt"/>
              <a:ea typeface="Calibri"/>
              <a:cs typeface="Calibri"/>
            </a:endParaRPr>
          </a:p>
          <a:p>
            <a:r>
              <a:rPr lang="en-US" sz="2000">
                <a:latin typeface="+mn-lt"/>
                <a:ea typeface="+mn-ea"/>
                <a:cs typeface="+mn-cs"/>
              </a:rPr>
              <a:t>Profit Sharing to states</a:t>
            </a:r>
            <a:endParaRPr lang="en-US" sz="2000">
              <a:latin typeface="+mn-lt"/>
              <a:ea typeface="Calibri"/>
              <a:cs typeface="Calibri"/>
            </a:endParaRPr>
          </a:p>
          <a:p>
            <a:r>
              <a:rPr lang="en-US" sz="2000">
                <a:latin typeface="+mn-lt"/>
                <a:ea typeface="+mn-ea"/>
                <a:cs typeface="+mn-cs"/>
              </a:rPr>
              <a:t>Up to 20% premium reduction</a:t>
            </a:r>
            <a:endParaRPr lang="en-US" sz="2000">
              <a:latin typeface="+mn-lt"/>
              <a:ea typeface="Calibri"/>
              <a:cs typeface="Calibri"/>
            </a:endParaRPr>
          </a:p>
          <a:p>
            <a:r>
              <a:rPr lang="en-US" sz="2000">
                <a:latin typeface="+mn-lt"/>
                <a:ea typeface="+mn-ea"/>
                <a:cs typeface="+mn-cs"/>
              </a:rPr>
              <a:t>Ease of applying &amp; renewing</a:t>
            </a:r>
            <a:endParaRPr lang="en-US" sz="2000">
              <a:latin typeface="+mn-lt"/>
              <a:ea typeface="Calibri"/>
              <a:cs typeface="Calibri"/>
            </a:endParaRPr>
          </a:p>
          <a:p>
            <a:r>
              <a:rPr lang="en-US" sz="2000">
                <a:latin typeface="+mn-lt"/>
                <a:ea typeface="+mn-ea"/>
                <a:cs typeface="+mn-cs"/>
              </a:rPr>
              <a:t>Key advantage of belonging &amp; sticking with </a:t>
            </a:r>
            <a:r>
              <a:rPr lang="en-US" sz="2000"/>
              <a:t>Gold</a:t>
            </a:r>
            <a:endParaRPr lang="en-US" sz="2000">
              <a:latin typeface="+mn-lt"/>
              <a:ea typeface="Calibri"/>
              <a:cs typeface="Calibri"/>
            </a:endParaRPr>
          </a:p>
        </p:txBody>
      </p:sp>
      <p:pic>
        <p:nvPicPr>
          <p:cNvPr id="5" name="Picture 4" descr="Bald Eagle perched on a stump">
            <a:extLst>
              <a:ext uri="{FF2B5EF4-FFF2-40B4-BE49-F238E27FC236}">
                <a16:creationId xmlns:a16="http://schemas.microsoft.com/office/drawing/2014/main" id="{491958F0-8C8A-DE94-0F15-AB514DC66ADD}"/>
              </a:ext>
            </a:extLst>
          </p:cNvPr>
          <p:cNvPicPr>
            <a:picLocks noChangeAspect="1"/>
          </p:cNvPicPr>
          <p:nvPr/>
        </p:nvPicPr>
        <p:blipFill rotWithShape="1">
          <a:blip r:embed="rId2"/>
          <a:srcRect l="31608" r="8209"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212654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ED7BBC9-0438-D56B-1378-AB02B96CE5C9}"/>
              </a:ext>
            </a:extLst>
          </p:cNvPr>
          <p:cNvSpPr>
            <a:spLocks noGrp="1"/>
          </p:cNvSpPr>
          <p:nvPr>
            <p:ph idx="1"/>
          </p:nvPr>
        </p:nvSpPr>
        <p:spPr>
          <a:xfrm>
            <a:off x="4161572" y="233677"/>
            <a:ext cx="7769829" cy="6614185"/>
          </a:xfrm>
        </p:spPr>
        <p:txBody>
          <a:bodyPr anchor="ctr">
            <a:normAutofit/>
          </a:bodyPr>
          <a:lstStyle/>
          <a:p>
            <a:pPr marL="0" indent="0">
              <a:buNone/>
            </a:pPr>
            <a:endParaRPr lang="en-US" sz="2400" b="1">
              <a:ea typeface="Calibri"/>
              <a:cs typeface="Calibri"/>
            </a:endParaRPr>
          </a:p>
          <a:p>
            <a:pPr marL="0" indent="0">
              <a:buNone/>
            </a:pPr>
            <a:endParaRPr lang="en-US" sz="2000" b="1"/>
          </a:p>
          <a:p>
            <a:pPr lvl="1"/>
            <a:endParaRPr lang="en-US" sz="2000">
              <a:ea typeface="Calibri"/>
              <a:cs typeface="Calibri"/>
            </a:endParaRPr>
          </a:p>
          <a:p>
            <a:pPr marL="457200" lvl="1" indent="0">
              <a:buNone/>
            </a:pPr>
            <a:endParaRPr lang="en-US" sz="2000"/>
          </a:p>
          <a:p>
            <a:pPr marL="457200" lvl="1" indent="0">
              <a:buNone/>
            </a:pPr>
            <a:endParaRPr lang="en-US" sz="2000"/>
          </a:p>
          <a:p>
            <a:pPr marL="457200" lvl="1" indent="0">
              <a:buNone/>
            </a:pPr>
            <a:endParaRPr lang="en-US" sz="2000">
              <a:ea typeface="Calibri"/>
              <a:cs typeface="Calibri"/>
            </a:endParaRPr>
          </a:p>
          <a:p>
            <a:pPr lvl="1"/>
            <a:endParaRPr lang="en-US" sz="2000">
              <a:ea typeface="Calibri"/>
              <a:cs typeface="Calibri"/>
            </a:endParaRPr>
          </a:p>
          <a:p>
            <a:pPr marL="457200" lvl="1" indent="0">
              <a:buNone/>
            </a:pPr>
            <a:endParaRPr lang="en-US" sz="2000"/>
          </a:p>
        </p:txBody>
      </p:sp>
      <p:pic>
        <p:nvPicPr>
          <p:cNvPr id="11" name="Picture 10" descr="A group of logos with text&#10;&#10;Description automatically generated">
            <a:extLst>
              <a:ext uri="{FF2B5EF4-FFF2-40B4-BE49-F238E27FC236}">
                <a16:creationId xmlns:a16="http://schemas.microsoft.com/office/drawing/2014/main" id="{49551003-7339-3DF0-DD69-35324381C536}"/>
              </a:ext>
            </a:extLst>
          </p:cNvPr>
          <p:cNvPicPr>
            <a:picLocks noChangeAspect="1"/>
          </p:cNvPicPr>
          <p:nvPr/>
        </p:nvPicPr>
        <p:blipFill>
          <a:blip r:embed="rId3"/>
          <a:stretch>
            <a:fillRect/>
          </a:stretch>
        </p:blipFill>
        <p:spPr>
          <a:xfrm>
            <a:off x="4686822" y="188635"/>
            <a:ext cx="7108520" cy="2827303"/>
          </a:xfrm>
          <a:prstGeom prst="rect">
            <a:avLst/>
          </a:prstGeom>
        </p:spPr>
      </p:pic>
      <p:pic>
        <p:nvPicPr>
          <p:cNvPr id="17" name="Picture 16" descr="A close-up of a logo&#10;&#10;Description automatically generated">
            <a:extLst>
              <a:ext uri="{FF2B5EF4-FFF2-40B4-BE49-F238E27FC236}">
                <a16:creationId xmlns:a16="http://schemas.microsoft.com/office/drawing/2014/main" id="{CBB98305-D7D6-DEE6-D8F6-3B94869693DA}"/>
              </a:ext>
            </a:extLst>
          </p:cNvPr>
          <p:cNvPicPr>
            <a:picLocks noChangeAspect="1"/>
          </p:cNvPicPr>
          <p:nvPr/>
        </p:nvPicPr>
        <p:blipFill>
          <a:blip r:embed="rId4"/>
          <a:stretch>
            <a:fillRect/>
          </a:stretch>
        </p:blipFill>
        <p:spPr>
          <a:xfrm>
            <a:off x="4686821" y="3063532"/>
            <a:ext cx="7108521" cy="1169347"/>
          </a:xfrm>
          <a:prstGeom prst="rect">
            <a:avLst/>
          </a:prstGeom>
        </p:spPr>
      </p:pic>
      <p:sp>
        <p:nvSpPr>
          <p:cNvPr id="21" name="TextBox 20">
            <a:extLst>
              <a:ext uri="{FF2B5EF4-FFF2-40B4-BE49-F238E27FC236}">
                <a16:creationId xmlns:a16="http://schemas.microsoft.com/office/drawing/2014/main" id="{B0420431-86B3-66D3-B437-6909960B519A}"/>
              </a:ext>
            </a:extLst>
          </p:cNvPr>
          <p:cNvSpPr txBox="1"/>
          <p:nvPr/>
        </p:nvSpPr>
        <p:spPr>
          <a:xfrm>
            <a:off x="720246" y="2588712"/>
            <a:ext cx="263046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chemeClr val="bg1"/>
                </a:solidFill>
                <a:ea typeface="Calibri"/>
                <a:cs typeface="Calibri"/>
              </a:rPr>
              <a:t>Vendor Partners</a:t>
            </a:r>
          </a:p>
        </p:txBody>
      </p:sp>
      <p:pic>
        <p:nvPicPr>
          <p:cNvPr id="5" name="Picture 4" descr="A group of logos on a white background&#10;&#10;Description automatically generated">
            <a:extLst>
              <a:ext uri="{FF2B5EF4-FFF2-40B4-BE49-F238E27FC236}">
                <a16:creationId xmlns:a16="http://schemas.microsoft.com/office/drawing/2014/main" id="{31ADBF00-CF3B-F092-50C1-08DEA49A95AA}"/>
              </a:ext>
            </a:extLst>
          </p:cNvPr>
          <p:cNvPicPr>
            <a:picLocks noChangeAspect="1"/>
          </p:cNvPicPr>
          <p:nvPr/>
        </p:nvPicPr>
        <p:blipFill>
          <a:blip r:embed="rId5"/>
          <a:stretch>
            <a:fillRect/>
          </a:stretch>
        </p:blipFill>
        <p:spPr>
          <a:xfrm>
            <a:off x="4627258" y="4145137"/>
            <a:ext cx="7227648" cy="2492548"/>
          </a:xfrm>
          <a:prstGeom prst="rect">
            <a:avLst/>
          </a:prstGeom>
        </p:spPr>
      </p:pic>
      <p:pic>
        <p:nvPicPr>
          <p:cNvPr id="7" name="Picture 6" descr="A close up of a logo&#10;&#10;Description automatically generated">
            <a:extLst>
              <a:ext uri="{FF2B5EF4-FFF2-40B4-BE49-F238E27FC236}">
                <a16:creationId xmlns:a16="http://schemas.microsoft.com/office/drawing/2014/main" id="{E939B293-68BD-7962-3F58-098FF1B0CD38}"/>
              </a:ext>
            </a:extLst>
          </p:cNvPr>
          <p:cNvPicPr>
            <a:picLocks noChangeAspect="1"/>
          </p:cNvPicPr>
          <p:nvPr/>
        </p:nvPicPr>
        <p:blipFill>
          <a:blip r:embed="rId6"/>
          <a:stretch>
            <a:fillRect/>
          </a:stretch>
        </p:blipFill>
        <p:spPr>
          <a:xfrm>
            <a:off x="322870" y="231536"/>
            <a:ext cx="2558834" cy="1019178"/>
          </a:xfrm>
          <a:prstGeom prst="rect">
            <a:avLst/>
          </a:prstGeom>
        </p:spPr>
      </p:pic>
    </p:spTree>
    <p:extLst>
      <p:ext uri="{BB962C8B-B14F-4D97-AF65-F5344CB8AC3E}">
        <p14:creationId xmlns:p14="http://schemas.microsoft.com/office/powerpoint/2010/main" val="3554510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CE6E2FAB-4157-E84D-4002-4269FD0E0D8B}"/>
              </a:ext>
            </a:extLst>
          </p:cNvPr>
          <p:cNvSpPr>
            <a:spLocks noGrp="1"/>
          </p:cNvSpPr>
          <p:nvPr>
            <p:ph type="body" idx="1"/>
          </p:nvPr>
        </p:nvSpPr>
        <p:spPr>
          <a:xfrm>
            <a:off x="6637014" y="4474027"/>
            <a:ext cx="4805691" cy="838831"/>
          </a:xfrm>
        </p:spPr>
        <p:txBody>
          <a:bodyPr vert="horz" lIns="91440" tIns="45720" rIns="91440" bIns="45720" rtlCol="0" anchor="b">
            <a:noAutofit/>
          </a:bodyPr>
          <a:lstStyle/>
          <a:p>
            <a:pPr algn="ctr"/>
            <a:r>
              <a:rPr lang="en-US" sz="8000" kern="1200">
                <a:solidFill>
                  <a:schemeClr val="tx2"/>
                </a:solidFill>
                <a:latin typeface="+mn-lt"/>
                <a:ea typeface="+mn-ea"/>
                <a:cs typeface="+mn-cs"/>
              </a:rPr>
              <a:t>Questions &amp; </a:t>
            </a:r>
          </a:p>
          <a:p>
            <a:pPr algn="ctr"/>
            <a:r>
              <a:rPr lang="en-US" sz="8000" kern="1200">
                <a:solidFill>
                  <a:schemeClr val="tx2"/>
                </a:solidFill>
                <a:latin typeface="+mn-lt"/>
                <a:ea typeface="+mn-ea"/>
                <a:cs typeface="+mn-cs"/>
              </a:rPr>
              <a:t>Answers</a:t>
            </a:r>
          </a:p>
        </p:txBody>
      </p:sp>
      <p:pic>
        <p:nvPicPr>
          <p:cNvPr id="7" name="Graphic 6" descr="Questions">
            <a:extLst>
              <a:ext uri="{FF2B5EF4-FFF2-40B4-BE49-F238E27FC236}">
                <a16:creationId xmlns:a16="http://schemas.microsoft.com/office/drawing/2014/main" id="{975148C9-7269-6DD4-DFF2-ADE2B84A12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9577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0B36A82-D1DB-542B-82B0-0631E306BCAF}"/>
              </a:ext>
            </a:extLst>
          </p:cNvPr>
          <p:cNvPicPr>
            <a:picLocks noChangeAspect="1"/>
          </p:cNvPicPr>
          <p:nvPr/>
        </p:nvPicPr>
        <p:blipFill>
          <a:blip r:embed="rId3"/>
          <a:stretch>
            <a:fillRect/>
          </a:stretch>
        </p:blipFill>
        <p:spPr>
          <a:xfrm>
            <a:off x="1404973" y="91858"/>
            <a:ext cx="9402930" cy="6653407"/>
          </a:xfrm>
          <a:prstGeom prst="rect">
            <a:avLst/>
          </a:prstGeom>
        </p:spPr>
      </p:pic>
    </p:spTree>
    <p:extLst>
      <p:ext uri="{BB962C8B-B14F-4D97-AF65-F5344CB8AC3E}">
        <p14:creationId xmlns:p14="http://schemas.microsoft.com/office/powerpoint/2010/main" val="3987454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758174A-833D-EDFC-822C-6934DDB1CE96}"/>
              </a:ext>
            </a:extLst>
          </p:cNvPr>
          <p:cNvSpPr txBox="1"/>
          <p:nvPr/>
        </p:nvSpPr>
        <p:spPr>
          <a:xfrm>
            <a:off x="3895163" y="451598"/>
            <a:ext cx="517487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a:solidFill>
                  <a:schemeClr val="bg1"/>
                </a:solidFill>
                <a:latin typeface="AngsanaUPC"/>
                <a:cs typeface="Calibri"/>
              </a:rPr>
              <a:t>PLACEMENT CENTER</a:t>
            </a:r>
            <a:endParaRPr lang="en-US" sz="5400" b="1">
              <a:solidFill>
                <a:schemeClr val="bg1"/>
              </a:solidFill>
            </a:endParaRPr>
          </a:p>
        </p:txBody>
      </p:sp>
      <p:sp>
        <p:nvSpPr>
          <p:cNvPr id="6" name="TextBox 5">
            <a:extLst>
              <a:ext uri="{FF2B5EF4-FFF2-40B4-BE49-F238E27FC236}">
                <a16:creationId xmlns:a16="http://schemas.microsoft.com/office/drawing/2014/main" id="{BED2CA67-FE93-E509-56DC-F65E458F4F97}"/>
              </a:ext>
            </a:extLst>
          </p:cNvPr>
          <p:cNvSpPr txBox="1"/>
          <p:nvPr/>
        </p:nvSpPr>
        <p:spPr>
          <a:xfrm>
            <a:off x="936085" y="1833422"/>
            <a:ext cx="8133735" cy="49090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Wingdings"/>
              <a:buChar char="Ø"/>
            </a:pPr>
            <a:r>
              <a:rPr lang="en-US" sz="2800">
                <a:solidFill>
                  <a:schemeClr val="bg1"/>
                </a:solidFill>
                <a:latin typeface="AngsanaUPC"/>
                <a:ea typeface="+mn-lt"/>
                <a:cs typeface="+mn-lt"/>
              </a:rPr>
              <a:t>Connects member agents with top tier standard and E &amp; S insurance markets</a:t>
            </a:r>
          </a:p>
          <a:p>
            <a:pPr marL="742950" lvl="1" indent="-285750">
              <a:buFont typeface="Arial"/>
              <a:buChar char="•"/>
            </a:pPr>
            <a:r>
              <a:rPr lang="en-US" sz="2400">
                <a:solidFill>
                  <a:schemeClr val="bg1"/>
                </a:solidFill>
                <a:latin typeface="AngsanaUPC"/>
                <a:ea typeface="+mn-lt"/>
                <a:cs typeface="AngsanaUPC"/>
              </a:rPr>
              <a:t>Auto and Home Standard and High Net Worth </a:t>
            </a:r>
          </a:p>
          <a:p>
            <a:pPr marL="742950" lvl="1" indent="-285750">
              <a:buFont typeface="Arial"/>
              <a:buChar char="•"/>
            </a:pPr>
            <a:r>
              <a:rPr lang="en-US" sz="2400">
                <a:solidFill>
                  <a:schemeClr val="bg1"/>
                </a:solidFill>
                <a:latin typeface="AngsanaUPC"/>
                <a:ea typeface="+mn-lt"/>
                <a:cs typeface="AngsanaUPC"/>
              </a:rPr>
              <a:t>Bonds of all types</a:t>
            </a:r>
          </a:p>
          <a:p>
            <a:pPr marL="742950" lvl="1" indent="-285750">
              <a:buFont typeface="Arial"/>
              <a:buChar char="•"/>
            </a:pPr>
            <a:r>
              <a:rPr lang="en-US" sz="2400">
                <a:solidFill>
                  <a:schemeClr val="bg1"/>
                </a:solidFill>
                <a:latin typeface="AngsanaUPC"/>
                <a:ea typeface="+mn-lt"/>
                <a:cs typeface="AngsanaUPC"/>
              </a:rPr>
              <a:t>BOP, Commercial Auto, Commercial Package Policies</a:t>
            </a:r>
          </a:p>
          <a:p>
            <a:pPr marL="742950" lvl="1" indent="-285750">
              <a:buFont typeface="Arial"/>
              <a:buChar char="•"/>
            </a:pPr>
            <a:r>
              <a:rPr lang="en-US" sz="2400">
                <a:solidFill>
                  <a:schemeClr val="bg1"/>
                </a:solidFill>
                <a:latin typeface="AngsanaUPC"/>
                <a:ea typeface="+mn-lt"/>
                <a:cs typeface="AngsanaUPC"/>
              </a:rPr>
              <a:t>Community Bank Package</a:t>
            </a:r>
          </a:p>
          <a:p>
            <a:pPr marL="742950" lvl="1" indent="-285750">
              <a:buFont typeface="Arial"/>
              <a:buChar char="•"/>
            </a:pPr>
            <a:r>
              <a:rPr lang="en-US" sz="2400">
                <a:solidFill>
                  <a:schemeClr val="bg1"/>
                </a:solidFill>
                <a:latin typeface="AngsanaUPC"/>
                <a:ea typeface="+mn-lt"/>
                <a:cs typeface="AngsanaUPC"/>
              </a:rPr>
              <a:t>Cyber &amp; Management Liability</a:t>
            </a:r>
          </a:p>
          <a:p>
            <a:pPr marL="742950" lvl="1" indent="-285750">
              <a:buFont typeface="Arial"/>
              <a:buChar char="•"/>
            </a:pPr>
            <a:r>
              <a:rPr lang="en-US" sz="2400">
                <a:solidFill>
                  <a:schemeClr val="bg1"/>
                </a:solidFill>
                <a:latin typeface="AngsanaUPC"/>
                <a:ea typeface="+mn-lt"/>
                <a:cs typeface="AngsanaUPC"/>
              </a:rPr>
              <a:t>Jewelry</a:t>
            </a:r>
          </a:p>
          <a:p>
            <a:pPr marL="742950" lvl="1" indent="-285750">
              <a:buFont typeface="Arial"/>
              <a:buChar char="•"/>
            </a:pPr>
            <a:r>
              <a:rPr lang="en-US" sz="2400">
                <a:solidFill>
                  <a:schemeClr val="bg1"/>
                </a:solidFill>
                <a:latin typeface="AngsanaUPC"/>
                <a:ea typeface="+mn-lt"/>
                <a:cs typeface="AngsanaUPC"/>
              </a:rPr>
              <a:t> Non-standard Personal and Commercial Property</a:t>
            </a:r>
          </a:p>
          <a:p>
            <a:pPr marL="742950" lvl="1" indent="-285750">
              <a:buFont typeface="Arial"/>
              <a:buChar char="•"/>
            </a:pPr>
            <a:r>
              <a:rPr lang="en-US" sz="2400">
                <a:solidFill>
                  <a:schemeClr val="bg1"/>
                </a:solidFill>
                <a:latin typeface="AngsanaUPC"/>
                <a:ea typeface="+mn-lt"/>
                <a:cs typeface="AngsanaUPC"/>
              </a:rPr>
              <a:t> Real Estate Agents E&amp;O</a:t>
            </a:r>
            <a:endParaRPr lang="en-US" sz="2400">
              <a:solidFill>
                <a:schemeClr val="bg1"/>
              </a:solidFill>
              <a:latin typeface="AngsanaUPC"/>
              <a:cs typeface="AngsanaUPC"/>
            </a:endParaRPr>
          </a:p>
          <a:p>
            <a:pPr marL="742950" lvl="1" indent="-285750">
              <a:buFont typeface="Arial"/>
              <a:buChar char="•"/>
            </a:pPr>
            <a:r>
              <a:rPr lang="en-US" sz="2400">
                <a:solidFill>
                  <a:schemeClr val="bg1"/>
                </a:solidFill>
                <a:latin typeface="AngsanaUPC"/>
                <a:ea typeface="Calibri"/>
                <a:cs typeface="AngsanaUPC"/>
              </a:rPr>
              <a:t>Workers Comp</a:t>
            </a:r>
          </a:p>
          <a:p>
            <a:pPr marL="457200" indent="-457200">
              <a:buFont typeface="Wingdings"/>
              <a:buChar char="Ø"/>
            </a:pPr>
            <a:r>
              <a:rPr lang="en-US" sz="2800">
                <a:solidFill>
                  <a:schemeClr val="bg1"/>
                </a:solidFill>
                <a:latin typeface="AngsanaUPC"/>
                <a:ea typeface="+mn-lt"/>
                <a:cs typeface="+mn-lt"/>
              </a:rPr>
              <a:t>No Volume Commitments</a:t>
            </a:r>
          </a:p>
          <a:p>
            <a:pPr indent="-457200">
              <a:buFont typeface="Wingdings"/>
              <a:buChar char="Ø"/>
            </a:pPr>
            <a:r>
              <a:rPr lang="en-US" sz="2800">
                <a:solidFill>
                  <a:schemeClr val="bg1"/>
                </a:solidFill>
                <a:latin typeface="AngsanaUPC"/>
                <a:ea typeface="+mn-lt"/>
                <a:cs typeface="+mn-lt"/>
              </a:rPr>
              <a:t>No Fees</a:t>
            </a:r>
          </a:p>
          <a:p>
            <a:pPr marL="1028700" lvl="1" indent="-571500">
              <a:buFont typeface="Wingdings"/>
              <a:buChar char="Ø"/>
            </a:pPr>
            <a:endParaRPr lang="en-US" sz="1300">
              <a:solidFill>
                <a:srgbClr val="000000"/>
              </a:solidFill>
              <a:latin typeface="Calibri" panose="020F0502020204030204"/>
              <a:ea typeface="Calibri" panose="020F0502020204030204"/>
              <a:cs typeface="Calibri" panose="020F0502020204030204"/>
            </a:endParaRPr>
          </a:p>
        </p:txBody>
      </p:sp>
      <p:pic>
        <p:nvPicPr>
          <p:cNvPr id="8" name="Picture 7" descr="A blue and black logo&#10;&#10;Description automatically generated">
            <a:extLst>
              <a:ext uri="{FF2B5EF4-FFF2-40B4-BE49-F238E27FC236}">
                <a16:creationId xmlns:a16="http://schemas.microsoft.com/office/drawing/2014/main" id="{E9FD8112-B05D-9C5E-91F4-57096E36C623}"/>
              </a:ext>
            </a:extLst>
          </p:cNvPr>
          <p:cNvPicPr>
            <a:picLocks noChangeAspect="1"/>
          </p:cNvPicPr>
          <p:nvPr/>
        </p:nvPicPr>
        <p:blipFill>
          <a:blip r:embed="rId2"/>
          <a:stretch>
            <a:fillRect/>
          </a:stretch>
        </p:blipFill>
        <p:spPr>
          <a:xfrm>
            <a:off x="219075" y="233363"/>
            <a:ext cx="3219450" cy="1362075"/>
          </a:xfrm>
          <a:prstGeom prst="rect">
            <a:avLst/>
          </a:prstGeom>
        </p:spPr>
      </p:pic>
    </p:spTree>
    <p:extLst>
      <p:ext uri="{BB962C8B-B14F-4D97-AF65-F5344CB8AC3E}">
        <p14:creationId xmlns:p14="http://schemas.microsoft.com/office/powerpoint/2010/main" val="1077625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758174A-833D-EDFC-822C-6934DDB1CE96}"/>
              </a:ext>
            </a:extLst>
          </p:cNvPr>
          <p:cNvSpPr txBox="1"/>
          <p:nvPr/>
        </p:nvSpPr>
        <p:spPr>
          <a:xfrm>
            <a:off x="3727075" y="451598"/>
            <a:ext cx="517487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a:solidFill>
                  <a:schemeClr val="bg1"/>
                </a:solidFill>
                <a:latin typeface="AngsanaUPC"/>
                <a:cs typeface="Calibri"/>
              </a:rPr>
              <a:t>PLACEMENT CENTER</a:t>
            </a:r>
            <a:endParaRPr lang="en-US" sz="5400" b="1">
              <a:solidFill>
                <a:schemeClr val="bg1"/>
              </a:solidFill>
            </a:endParaRPr>
          </a:p>
        </p:txBody>
      </p:sp>
      <p:sp>
        <p:nvSpPr>
          <p:cNvPr id="6" name="TextBox 5">
            <a:extLst>
              <a:ext uri="{FF2B5EF4-FFF2-40B4-BE49-F238E27FC236}">
                <a16:creationId xmlns:a16="http://schemas.microsoft.com/office/drawing/2014/main" id="{BED2CA67-FE93-E509-56DC-F65E458F4F97}"/>
              </a:ext>
            </a:extLst>
          </p:cNvPr>
          <p:cNvSpPr txBox="1"/>
          <p:nvPr/>
        </p:nvSpPr>
        <p:spPr>
          <a:xfrm>
            <a:off x="806823" y="2325218"/>
            <a:ext cx="9872382" cy="40164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 sz="2800" b="1">
                <a:solidFill>
                  <a:schemeClr val="bg1"/>
                </a:solidFill>
                <a:latin typeface="AngsanaUPC"/>
                <a:ea typeface="+mn-lt"/>
                <a:cs typeface="Times New Roman"/>
              </a:rPr>
              <a:t>Benefits of Blue to Big "I" Alliance Gold Members:</a:t>
            </a:r>
            <a:endParaRPr lang="en-US" sz="2800">
              <a:solidFill>
                <a:schemeClr val="bg1"/>
              </a:solidFill>
              <a:latin typeface="AngsanaUPC"/>
              <a:cs typeface="Calibri"/>
            </a:endParaRPr>
          </a:p>
          <a:p>
            <a:pPr marL="457200" indent="-457200">
              <a:buFont typeface="Wingdings"/>
              <a:buChar char="ü"/>
            </a:pPr>
            <a:r>
              <a:rPr lang="en" sz="2800">
                <a:solidFill>
                  <a:schemeClr val="bg1"/>
                </a:solidFill>
                <a:latin typeface="AngsanaUPC"/>
                <a:ea typeface="+mn-lt"/>
                <a:cs typeface="Times New Roman"/>
              </a:rPr>
              <a:t>Grow your book of business to earn direct appointments with desired carriers. Carrier retains the right to appoint.</a:t>
            </a:r>
            <a:endParaRPr lang="en-US" sz="2800">
              <a:solidFill>
                <a:schemeClr val="bg1"/>
              </a:solidFill>
              <a:latin typeface="AngsanaUPC"/>
              <a:cs typeface="Calibri"/>
            </a:endParaRPr>
          </a:p>
          <a:p>
            <a:pPr marL="457200" indent="-457200">
              <a:buFont typeface="Wingdings"/>
              <a:buChar char="ü"/>
            </a:pPr>
            <a:r>
              <a:rPr lang="en" sz="2800">
                <a:solidFill>
                  <a:schemeClr val="bg1"/>
                </a:solidFill>
                <a:latin typeface="AngsanaUPC"/>
                <a:ea typeface="+mn-lt"/>
                <a:cs typeface="Times New Roman"/>
              </a:rPr>
              <a:t>Earn potentially higher commission rates due to Big “I” Alliance’s carrier relationships.</a:t>
            </a:r>
            <a:endParaRPr lang="en-US" sz="2800">
              <a:solidFill>
                <a:schemeClr val="bg1"/>
              </a:solidFill>
              <a:latin typeface="AngsanaUPC"/>
              <a:cs typeface="Calibri"/>
            </a:endParaRPr>
          </a:p>
          <a:p>
            <a:pPr marL="457200" indent="-457200">
              <a:buFont typeface="Wingdings"/>
              <a:buChar char="ü"/>
            </a:pPr>
            <a:r>
              <a:rPr lang="en" sz="2800">
                <a:solidFill>
                  <a:schemeClr val="bg1"/>
                </a:solidFill>
                <a:latin typeface="AngsanaUPC"/>
                <a:ea typeface="+mn-lt"/>
                <a:cs typeface="Times New Roman"/>
              </a:rPr>
              <a:t>Dedicated underwriters assigned to your agency.</a:t>
            </a:r>
          </a:p>
          <a:p>
            <a:pPr marL="457200" indent="-457200">
              <a:buFont typeface="Wingdings"/>
              <a:buChar char="ü"/>
            </a:pPr>
            <a:r>
              <a:rPr lang="en" sz="2800">
                <a:solidFill>
                  <a:schemeClr val="bg1"/>
                </a:solidFill>
                <a:latin typeface="AngsanaUPC"/>
                <a:ea typeface="+mn-lt"/>
                <a:cs typeface="Times New Roman"/>
              </a:rPr>
              <a:t>Retain a book of business that could have been lost due to a carrier appointment termination, pending carrier approval.</a:t>
            </a:r>
            <a:endParaRPr lang="en-US" sz="2800">
              <a:solidFill>
                <a:schemeClr val="bg1"/>
              </a:solidFill>
              <a:latin typeface="AngsanaUPC"/>
              <a:cs typeface="AngsanaUPC"/>
            </a:endParaRPr>
          </a:p>
          <a:p>
            <a:pPr algn="just"/>
            <a:endParaRPr lang="en-US"/>
          </a:p>
          <a:p>
            <a:pPr lvl="1"/>
            <a:endParaRPr lang="en-US" sz="2800">
              <a:solidFill>
                <a:srgbClr val="FFFFFF"/>
              </a:solidFill>
              <a:latin typeface="AngsanaUPC"/>
              <a:cs typeface="Calibri" panose="020F0502020204030204"/>
            </a:endParaRPr>
          </a:p>
          <a:p>
            <a:pPr marL="1028700" lvl="1" indent="-571500">
              <a:buFont typeface="Wingdings"/>
              <a:buChar char="Ø"/>
            </a:pPr>
            <a:endParaRPr lang="en-US" sz="1300">
              <a:solidFill>
                <a:srgbClr val="000000"/>
              </a:solidFill>
              <a:latin typeface="Calibri" panose="020F0502020204030204"/>
              <a:cs typeface="Calibri" panose="020F0502020204030204"/>
            </a:endParaRPr>
          </a:p>
        </p:txBody>
      </p:sp>
      <p:pic>
        <p:nvPicPr>
          <p:cNvPr id="8" name="Picture 7" descr="A blue and black logo&#10;&#10;Description automatically generated">
            <a:extLst>
              <a:ext uri="{FF2B5EF4-FFF2-40B4-BE49-F238E27FC236}">
                <a16:creationId xmlns:a16="http://schemas.microsoft.com/office/drawing/2014/main" id="{E9FD8112-B05D-9C5E-91F4-57096E36C623}"/>
              </a:ext>
            </a:extLst>
          </p:cNvPr>
          <p:cNvPicPr>
            <a:picLocks noChangeAspect="1"/>
          </p:cNvPicPr>
          <p:nvPr/>
        </p:nvPicPr>
        <p:blipFill>
          <a:blip r:embed="rId2"/>
          <a:stretch>
            <a:fillRect/>
          </a:stretch>
        </p:blipFill>
        <p:spPr>
          <a:xfrm>
            <a:off x="219075" y="233363"/>
            <a:ext cx="3219450" cy="1362075"/>
          </a:xfrm>
          <a:prstGeom prst="rect">
            <a:avLst/>
          </a:prstGeom>
        </p:spPr>
      </p:pic>
    </p:spTree>
    <p:extLst>
      <p:ext uri="{BB962C8B-B14F-4D97-AF65-F5344CB8AC3E}">
        <p14:creationId xmlns:p14="http://schemas.microsoft.com/office/powerpoint/2010/main" val="1927209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logo&#10;&#10;Description automatically generated">
            <a:extLst>
              <a:ext uri="{FF2B5EF4-FFF2-40B4-BE49-F238E27FC236}">
                <a16:creationId xmlns:a16="http://schemas.microsoft.com/office/drawing/2014/main" id="{25F061ED-8455-0F04-4B3B-5ED55A7310E9}"/>
              </a:ext>
            </a:extLst>
          </p:cNvPr>
          <p:cNvPicPr>
            <a:picLocks noChangeAspect="1"/>
          </p:cNvPicPr>
          <p:nvPr/>
        </p:nvPicPr>
        <p:blipFill>
          <a:blip r:embed="rId2"/>
          <a:stretch>
            <a:fillRect/>
          </a:stretch>
        </p:blipFill>
        <p:spPr>
          <a:xfrm>
            <a:off x="427131" y="371475"/>
            <a:ext cx="2838450" cy="1225550"/>
          </a:xfrm>
          <a:prstGeom prst="rect">
            <a:avLst/>
          </a:prstGeom>
        </p:spPr>
      </p:pic>
      <p:sp>
        <p:nvSpPr>
          <p:cNvPr id="4" name="TextBox 3">
            <a:extLst>
              <a:ext uri="{FF2B5EF4-FFF2-40B4-BE49-F238E27FC236}">
                <a16:creationId xmlns:a16="http://schemas.microsoft.com/office/drawing/2014/main" id="{2758174A-833D-EDFC-822C-6934DDB1CE96}"/>
              </a:ext>
            </a:extLst>
          </p:cNvPr>
          <p:cNvSpPr txBox="1"/>
          <p:nvPr/>
        </p:nvSpPr>
        <p:spPr>
          <a:xfrm>
            <a:off x="3626222" y="518833"/>
            <a:ext cx="517487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a:solidFill>
                  <a:schemeClr val="bg1"/>
                </a:solidFill>
                <a:latin typeface="AngsanaUPC"/>
                <a:cs typeface="Calibri"/>
              </a:rPr>
              <a:t>AGENCY RESOURCES</a:t>
            </a:r>
            <a:endParaRPr lang="en-US" sz="5400" b="1">
              <a:solidFill>
                <a:schemeClr val="bg1"/>
              </a:solidFill>
            </a:endParaRPr>
          </a:p>
        </p:txBody>
      </p:sp>
      <p:sp>
        <p:nvSpPr>
          <p:cNvPr id="6" name="TextBox 5">
            <a:extLst>
              <a:ext uri="{FF2B5EF4-FFF2-40B4-BE49-F238E27FC236}">
                <a16:creationId xmlns:a16="http://schemas.microsoft.com/office/drawing/2014/main" id="{BED2CA67-FE93-E509-56DC-F65E458F4F97}"/>
              </a:ext>
            </a:extLst>
          </p:cNvPr>
          <p:cNvSpPr txBox="1"/>
          <p:nvPr/>
        </p:nvSpPr>
        <p:spPr>
          <a:xfrm>
            <a:off x="807297" y="1715366"/>
            <a:ext cx="9872382"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Wingdings,Sans-Serif"/>
              <a:buChar char="Ø"/>
            </a:pPr>
            <a:r>
              <a:rPr lang="en-US" sz="4000" baseline="0">
                <a:solidFill>
                  <a:schemeClr val="bg1"/>
                </a:solidFill>
                <a:latin typeface="AngsanaUPC"/>
                <a:ea typeface="Arial"/>
                <a:cs typeface="Arial"/>
              </a:rPr>
              <a:t>Agents have access to </a:t>
            </a:r>
            <a:r>
              <a:rPr lang="en-US" sz="4000">
                <a:solidFill>
                  <a:schemeClr val="bg1"/>
                </a:solidFill>
                <a:latin typeface="AngsanaUPC"/>
                <a:ea typeface="Arial"/>
                <a:cs typeface="Arial"/>
              </a:rPr>
              <a:t>exclusive</a:t>
            </a:r>
            <a:r>
              <a:rPr lang="en-US" sz="4000" baseline="0">
                <a:solidFill>
                  <a:schemeClr val="bg1"/>
                </a:solidFill>
                <a:latin typeface="AngsanaUPC"/>
                <a:ea typeface="Arial"/>
                <a:cs typeface="Arial"/>
              </a:rPr>
              <a:t> pricing </a:t>
            </a:r>
            <a:r>
              <a:rPr lang="en-US" sz="4000">
                <a:solidFill>
                  <a:schemeClr val="bg1"/>
                </a:solidFill>
                <a:latin typeface="AngsanaUPC"/>
                <a:ea typeface="Arial"/>
                <a:cs typeface="Arial"/>
              </a:rPr>
              <a:t>with​ </a:t>
            </a:r>
            <a:r>
              <a:rPr lang="en-US" sz="4000" baseline="0">
                <a:solidFill>
                  <a:schemeClr val="bg1"/>
                </a:solidFill>
                <a:latin typeface="AngsanaUPC"/>
                <a:ea typeface="Arial"/>
                <a:cs typeface="Arial"/>
              </a:rPr>
              <a:t>vendor partners. </a:t>
            </a:r>
            <a:r>
              <a:rPr lang="en-US" sz="4000">
                <a:solidFill>
                  <a:schemeClr val="bg1"/>
                </a:solidFill>
                <a:latin typeface="AngsanaUPC"/>
                <a:ea typeface="Arial"/>
                <a:cs typeface="Arial"/>
              </a:rPr>
              <a:t>​</a:t>
            </a:r>
            <a:endParaRPr lang="en-US">
              <a:solidFill>
                <a:schemeClr val="bg1"/>
              </a:solidFill>
            </a:endParaRPr>
          </a:p>
          <a:p>
            <a:pPr marL="1028700" lvl="1" indent="-571500">
              <a:buFont typeface="Courier New"/>
              <a:buChar char="o"/>
            </a:pPr>
            <a:r>
              <a:rPr lang="en-US" sz="2400">
                <a:solidFill>
                  <a:schemeClr val="bg1"/>
                </a:solidFill>
                <a:latin typeface="AngsanaUPC"/>
                <a:ea typeface="Arial"/>
                <a:cs typeface="Arial"/>
              </a:rPr>
              <a:t>Agency Operations &amp; Technology Solutions</a:t>
            </a:r>
          </a:p>
          <a:p>
            <a:pPr marL="1028700" lvl="1" indent="-571500">
              <a:buFont typeface="Courier New"/>
              <a:buChar char="o"/>
            </a:pPr>
            <a:r>
              <a:rPr lang="en-US" sz="2400">
                <a:solidFill>
                  <a:schemeClr val="bg1"/>
                </a:solidFill>
                <a:latin typeface="AngsanaUPC"/>
                <a:ea typeface="Arial"/>
                <a:cs typeface="Arial"/>
              </a:rPr>
              <a:t>Agency Support</a:t>
            </a:r>
          </a:p>
          <a:p>
            <a:pPr marL="1028700" lvl="1" indent="-571500">
              <a:buFont typeface="Courier New"/>
              <a:buChar char="o"/>
            </a:pPr>
            <a:r>
              <a:rPr lang="en-US" sz="2400">
                <a:solidFill>
                  <a:schemeClr val="bg1"/>
                </a:solidFill>
                <a:latin typeface="AngsanaUPC"/>
                <a:ea typeface="Arial"/>
                <a:cs typeface="Arial"/>
              </a:rPr>
              <a:t>Education</a:t>
            </a:r>
          </a:p>
          <a:p>
            <a:pPr marL="1028700" lvl="1" indent="-571500">
              <a:buFont typeface="Courier New"/>
              <a:buChar char="o"/>
            </a:pPr>
            <a:r>
              <a:rPr lang="en-US" sz="2400">
                <a:solidFill>
                  <a:schemeClr val="bg1"/>
                </a:solidFill>
                <a:latin typeface="AngsanaUPC"/>
                <a:ea typeface="Arial"/>
                <a:cs typeface="Arial"/>
              </a:rPr>
              <a:t>Hiring/Staffing</a:t>
            </a:r>
          </a:p>
          <a:p>
            <a:pPr marL="1028700" lvl="1" indent="-571500">
              <a:buFont typeface="Courier New"/>
              <a:buChar char="o"/>
            </a:pPr>
            <a:r>
              <a:rPr lang="en-US" sz="2400">
                <a:solidFill>
                  <a:schemeClr val="bg1"/>
                </a:solidFill>
                <a:latin typeface="AngsanaUPC"/>
                <a:ea typeface="Arial"/>
                <a:cs typeface="Arial"/>
              </a:rPr>
              <a:t>Marketing Co/Op</a:t>
            </a:r>
          </a:p>
          <a:p>
            <a:pPr marL="1028700" lvl="1" indent="-571500">
              <a:buFont typeface="Courier New"/>
              <a:buChar char="o"/>
            </a:pPr>
            <a:r>
              <a:rPr lang="en-US" sz="2400">
                <a:solidFill>
                  <a:schemeClr val="bg1"/>
                </a:solidFill>
                <a:latin typeface="AngsanaUPC"/>
                <a:ea typeface="Arial"/>
                <a:cs typeface="Arial"/>
              </a:rPr>
              <a:t>Marketing Support</a:t>
            </a:r>
          </a:p>
          <a:p>
            <a:pPr marL="1028700" lvl="1" indent="-571500">
              <a:buFont typeface="Courier New"/>
              <a:buChar char="o"/>
            </a:pPr>
            <a:r>
              <a:rPr lang="en-US" sz="2400">
                <a:solidFill>
                  <a:schemeClr val="bg1"/>
                </a:solidFill>
                <a:latin typeface="AngsanaUPC"/>
                <a:ea typeface="Arial"/>
                <a:cs typeface="Arial"/>
              </a:rPr>
              <a:t>Premium Finance Solutions</a:t>
            </a:r>
          </a:p>
          <a:p>
            <a:pPr marL="571500" lvl="0" indent="-571500" rtl="0">
              <a:buFont typeface="Wingdings,Sans-Serif"/>
              <a:buChar char="Ø"/>
            </a:pPr>
            <a:r>
              <a:rPr lang="en-US" sz="4000">
                <a:solidFill>
                  <a:schemeClr val="bg1"/>
                </a:solidFill>
                <a:latin typeface="AngsanaUPC"/>
                <a:ea typeface="Arial"/>
                <a:cs typeface="Arial"/>
              </a:rPr>
              <a:t>$100</a:t>
            </a:r>
            <a:r>
              <a:rPr lang="en-US" sz="4000" baseline="0">
                <a:solidFill>
                  <a:schemeClr val="bg1"/>
                </a:solidFill>
                <a:latin typeface="AngsanaUPC"/>
                <a:ea typeface="Arial"/>
                <a:cs typeface="Arial"/>
              </a:rPr>
              <a:t> annual fee</a:t>
            </a:r>
          </a:p>
          <a:p>
            <a:pPr marL="1028700" lvl="1" indent="-571500">
              <a:buFont typeface="Courier New"/>
              <a:buChar char="o"/>
            </a:pPr>
            <a:r>
              <a:rPr lang="en-US" sz="2400">
                <a:solidFill>
                  <a:schemeClr val="bg1"/>
                </a:solidFill>
                <a:latin typeface="AngsanaUPC"/>
                <a:cs typeface="Arial"/>
              </a:rPr>
              <a:t>Not charged until ready to move forward with vendor</a:t>
            </a:r>
          </a:p>
          <a:p>
            <a:pPr marL="1028700" lvl="1" indent="-571500">
              <a:buFont typeface="Courier New"/>
              <a:buChar char="o"/>
            </a:pPr>
            <a:r>
              <a:rPr lang="en-US" sz="2400">
                <a:solidFill>
                  <a:schemeClr val="bg1"/>
                </a:solidFill>
                <a:latin typeface="AngsanaUPC"/>
                <a:cs typeface="Arial"/>
              </a:rPr>
              <a:t>Payment will be made through </a:t>
            </a:r>
            <a:r>
              <a:rPr lang="en-US" sz="2400" err="1">
                <a:solidFill>
                  <a:schemeClr val="bg1"/>
                </a:solidFill>
                <a:latin typeface="AngsanaUPC"/>
                <a:cs typeface="Arial"/>
              </a:rPr>
              <a:t>ePay</a:t>
            </a:r>
            <a:endParaRPr lang="en-US" sz="2400">
              <a:solidFill>
                <a:schemeClr val="bg1"/>
              </a:solidFill>
              <a:latin typeface="AngsanaUPC"/>
              <a:cs typeface="Arial"/>
            </a:endParaRPr>
          </a:p>
          <a:p>
            <a:pPr marL="1028700" lvl="1" indent="-571500">
              <a:buFont typeface="Courier New"/>
              <a:buChar char="o"/>
            </a:pPr>
            <a:r>
              <a:rPr lang="en-US" sz="2400">
                <a:solidFill>
                  <a:schemeClr val="bg1"/>
                </a:solidFill>
                <a:latin typeface="AngsanaUPC"/>
                <a:cs typeface="Arial"/>
              </a:rPr>
              <a:t>Renewal invoice is sent 60 days prior to renewal to member</a:t>
            </a:r>
          </a:p>
        </p:txBody>
      </p:sp>
    </p:spTree>
    <p:extLst>
      <p:ext uri="{BB962C8B-B14F-4D97-AF65-F5344CB8AC3E}">
        <p14:creationId xmlns:p14="http://schemas.microsoft.com/office/powerpoint/2010/main" val="1989038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71" name="Straight Connector 2070">
            <a:extLst>
              <a:ext uri="{FF2B5EF4-FFF2-40B4-BE49-F238E27FC236}">
                <a16:creationId xmlns:a16="http://schemas.microsoft.com/office/drawing/2014/main" id="{8C670C15-4E55-021E-79EA-BFCE4A460DF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3609" y="468753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2060" name="Content Placeholder 2">
            <a:extLst>
              <a:ext uri="{FF2B5EF4-FFF2-40B4-BE49-F238E27FC236}">
                <a16:creationId xmlns:a16="http://schemas.microsoft.com/office/drawing/2014/main" id="{BE6C152E-2187-7654-A0E5-52144BA4116B}"/>
              </a:ext>
            </a:extLst>
          </p:cNvPr>
          <p:cNvGraphicFramePr>
            <a:graphicFrameLocks noGrp="1"/>
          </p:cNvGraphicFramePr>
          <p:nvPr>
            <p:ph idx="1"/>
            <p:extLst>
              <p:ext uri="{D42A27DB-BD31-4B8C-83A1-F6EECF244321}">
                <p14:modId xmlns:p14="http://schemas.microsoft.com/office/powerpoint/2010/main" val="3988199504"/>
              </p:ext>
            </p:extLst>
          </p:nvPr>
        </p:nvGraphicFramePr>
        <p:xfrm>
          <a:off x="4724401" y="667942"/>
          <a:ext cx="6705600" cy="54996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close up of a logo&#10;&#10;Description automatically generated">
            <a:extLst>
              <a:ext uri="{FF2B5EF4-FFF2-40B4-BE49-F238E27FC236}">
                <a16:creationId xmlns:a16="http://schemas.microsoft.com/office/drawing/2014/main" id="{1306C306-8B01-BD77-FB44-6A553A070B52}"/>
              </a:ext>
            </a:extLst>
          </p:cNvPr>
          <p:cNvPicPr>
            <a:picLocks noChangeAspect="1"/>
          </p:cNvPicPr>
          <p:nvPr/>
        </p:nvPicPr>
        <p:blipFill>
          <a:blip r:embed="rId8"/>
          <a:stretch>
            <a:fillRect/>
          </a:stretch>
        </p:blipFill>
        <p:spPr>
          <a:xfrm>
            <a:off x="281117" y="555125"/>
            <a:ext cx="2903300" cy="1154875"/>
          </a:xfrm>
          <a:prstGeom prst="rect">
            <a:avLst/>
          </a:prstGeom>
        </p:spPr>
      </p:pic>
    </p:spTree>
    <p:extLst>
      <p:ext uri="{BB962C8B-B14F-4D97-AF65-F5344CB8AC3E}">
        <p14:creationId xmlns:p14="http://schemas.microsoft.com/office/powerpoint/2010/main" val="3958642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E0DF7E-3F36-644B-446D-BD9FAC7FCD0E}"/>
              </a:ext>
            </a:extLst>
          </p:cNvPr>
          <p:cNvSpPr>
            <a:spLocks noGrp="1"/>
          </p:cNvSpPr>
          <p:nvPr>
            <p:ph type="title"/>
          </p:nvPr>
        </p:nvSpPr>
        <p:spPr>
          <a:xfrm>
            <a:off x="838201" y="365125"/>
            <a:ext cx="5251316" cy="1807305"/>
          </a:xfrm>
        </p:spPr>
        <p:txBody>
          <a:bodyPr>
            <a:normAutofit/>
          </a:bodyPr>
          <a:lstStyle/>
          <a:p>
            <a:r>
              <a:rPr lang="en-US"/>
              <a:t>Reasons to Join Big “I” Alliance Gold</a:t>
            </a:r>
          </a:p>
        </p:txBody>
      </p:sp>
      <p:sp>
        <p:nvSpPr>
          <p:cNvPr id="3" name="Content Placeholder 2">
            <a:extLst>
              <a:ext uri="{FF2B5EF4-FFF2-40B4-BE49-F238E27FC236}">
                <a16:creationId xmlns:a16="http://schemas.microsoft.com/office/drawing/2014/main" id="{8DC0DD7C-D808-7D29-E6B5-41BB333A7E05}"/>
              </a:ext>
            </a:extLst>
          </p:cNvPr>
          <p:cNvSpPr>
            <a:spLocks noGrp="1"/>
          </p:cNvSpPr>
          <p:nvPr>
            <p:ph idx="1"/>
          </p:nvPr>
        </p:nvSpPr>
        <p:spPr>
          <a:xfrm>
            <a:off x="838200" y="2101804"/>
            <a:ext cx="4619621" cy="3554299"/>
          </a:xfrm>
        </p:spPr>
        <p:txBody>
          <a:bodyPr vert="horz" lIns="91440" tIns="45720" rIns="91440" bIns="45720" rtlCol="0" anchor="t">
            <a:noAutofit/>
          </a:bodyPr>
          <a:lstStyle/>
          <a:p>
            <a:pPr marL="342900" indent="-342900">
              <a:spcBef>
                <a:spcPts val="0"/>
              </a:spcBef>
              <a:spcAft>
                <a:spcPts val="600"/>
              </a:spcAft>
              <a:buFont typeface="Symbol" panose="05050102010706020507" pitchFamily="18" charset="2"/>
              <a:buChar char=""/>
            </a:pPr>
            <a:r>
              <a:rPr lang="en-US" sz="1600">
                <a:effectLst/>
                <a:latin typeface="Californian FB"/>
                <a:ea typeface="Times New Roman" panose="02020603050405020304" pitchFamily="18" charset="0"/>
              </a:rPr>
              <a:t>Agency earns 100%</a:t>
            </a:r>
            <a:r>
              <a:rPr lang="en-US" sz="1600">
                <a:latin typeface="Californian FB"/>
                <a:ea typeface="Times New Roman" panose="02020603050405020304" pitchFamily="18" charset="0"/>
              </a:rPr>
              <a:t> </a:t>
            </a:r>
            <a:r>
              <a:rPr lang="en-US" sz="1600">
                <a:effectLst/>
                <a:latin typeface="Californian FB"/>
                <a:ea typeface="Times New Roman" panose="02020603050405020304" pitchFamily="18" charset="0"/>
              </a:rPr>
              <a:t> </a:t>
            </a:r>
            <a:r>
              <a:rPr lang="en-US" sz="1600">
                <a:latin typeface="Californian FB"/>
                <a:ea typeface="Times New Roman" panose="02020603050405020304" pitchFamily="18" charset="0"/>
              </a:rPr>
              <a:t>of the commission</a:t>
            </a:r>
            <a:r>
              <a:rPr lang="en-US" sz="1600">
                <a:effectLst/>
                <a:latin typeface="Californian FB"/>
                <a:ea typeface="Times New Roman" panose="02020603050405020304" pitchFamily="18" charset="0"/>
              </a:rPr>
              <a:t>, paid directly to agency</a:t>
            </a:r>
            <a:endParaRPr lang="en-US" sz="1600">
              <a:effectLst/>
              <a:latin typeface="Californian FB"/>
              <a:ea typeface="Calibri" panose="020F0502020204030204" pitchFamily="34" charset="0"/>
            </a:endParaRPr>
          </a:p>
          <a:p>
            <a:pPr marL="342900" marR="0" lvl="0" indent="-342900">
              <a:spcBef>
                <a:spcPts val="0"/>
              </a:spcBef>
              <a:spcAft>
                <a:spcPts val="600"/>
              </a:spcAft>
              <a:buFont typeface="Symbol" panose="05050102010706020507" pitchFamily="18" charset="2"/>
              <a:buChar char=""/>
            </a:pPr>
            <a:r>
              <a:rPr lang="en-US" sz="1600">
                <a:effectLst/>
                <a:latin typeface="Californian FB"/>
                <a:ea typeface="Times New Roman" panose="02020603050405020304" pitchFamily="18" charset="0"/>
              </a:rPr>
              <a:t>Agency owns codes and expirations. Agency receives downloads.</a:t>
            </a:r>
            <a:endParaRPr lang="en-US" sz="1600">
              <a:effectLst/>
              <a:latin typeface="Californian FB"/>
              <a:ea typeface="Calibri" panose="020F0502020204030204" pitchFamily="34" charset="0"/>
            </a:endParaRPr>
          </a:p>
          <a:p>
            <a:pPr marL="342900" marR="0" lvl="0" indent="-342900">
              <a:spcBef>
                <a:spcPts val="0"/>
              </a:spcBef>
              <a:spcAft>
                <a:spcPts val="600"/>
              </a:spcAft>
              <a:buFont typeface="Symbol" panose="05050102010706020507" pitchFamily="18" charset="2"/>
              <a:buChar char=""/>
            </a:pPr>
            <a:r>
              <a:rPr lang="en-US" sz="1600">
                <a:effectLst/>
                <a:latin typeface="Californian FB"/>
                <a:ea typeface="Times New Roman" panose="02020603050405020304" pitchFamily="18" charset="0"/>
              </a:rPr>
              <a:t>Aggregate production with core carriers to achieve higher commission structure</a:t>
            </a:r>
            <a:endParaRPr lang="en-US" sz="1600">
              <a:effectLst/>
              <a:latin typeface="Californian FB"/>
              <a:ea typeface="Calibri" panose="020F0502020204030204" pitchFamily="34" charset="0"/>
            </a:endParaRPr>
          </a:p>
          <a:p>
            <a:pPr marL="342900" marR="0" lvl="0" indent="-342900">
              <a:spcBef>
                <a:spcPts val="0"/>
              </a:spcBef>
              <a:spcAft>
                <a:spcPts val="600"/>
              </a:spcAft>
              <a:buFont typeface="Symbol" panose="05050102010706020507" pitchFamily="18" charset="2"/>
              <a:buChar char=""/>
            </a:pPr>
            <a:r>
              <a:rPr lang="en-US" sz="1600">
                <a:effectLst/>
                <a:latin typeface="Californian FB"/>
                <a:ea typeface="Times New Roman" panose="02020603050405020304" pitchFamily="18" charset="0"/>
              </a:rPr>
              <a:t>Potential to earn increased profit share based on higher tiers due to aggregation</a:t>
            </a:r>
            <a:endParaRPr lang="en-US" sz="1600">
              <a:effectLst/>
              <a:latin typeface="Californian FB"/>
              <a:ea typeface="Calibri" panose="020F0502020204030204" pitchFamily="34" charset="0"/>
            </a:endParaRPr>
          </a:p>
          <a:p>
            <a:pPr marL="342900" marR="0" lvl="0" indent="-342900">
              <a:spcBef>
                <a:spcPts val="0"/>
              </a:spcBef>
              <a:spcAft>
                <a:spcPts val="600"/>
              </a:spcAft>
              <a:buFont typeface="Symbol" panose="05050102010706020507" pitchFamily="18" charset="2"/>
              <a:buChar char=""/>
            </a:pPr>
            <a:r>
              <a:rPr lang="en-US" sz="1600">
                <a:effectLst/>
                <a:latin typeface="Californian FB"/>
                <a:ea typeface="Times New Roman" panose="02020603050405020304" pitchFamily="18" charset="0"/>
              </a:rPr>
              <a:t>Broad communication from carriers </a:t>
            </a:r>
          </a:p>
          <a:p>
            <a:pPr marL="342900" marR="0" lvl="0" indent="-342900">
              <a:spcBef>
                <a:spcPts val="0"/>
              </a:spcBef>
              <a:spcAft>
                <a:spcPts val="600"/>
              </a:spcAft>
              <a:buFont typeface="Symbol" panose="05050102010706020507" pitchFamily="18" charset="2"/>
              <a:buChar char=""/>
            </a:pPr>
            <a:r>
              <a:rPr lang="en-US" sz="1600">
                <a:effectLst/>
                <a:latin typeface="Californian FB"/>
                <a:ea typeface="Times New Roman" panose="02020603050405020304" pitchFamily="18" charset="0"/>
              </a:rPr>
              <a:t>Benefits Guide </a:t>
            </a:r>
            <a:r>
              <a:rPr lang="en-US" sz="1600">
                <a:latin typeface="Californian FB"/>
                <a:ea typeface="Times New Roman" panose="02020603050405020304" pitchFamily="18" charset="0"/>
              </a:rPr>
              <a:t>with</a:t>
            </a:r>
            <a:r>
              <a:rPr lang="en-US" sz="1600">
                <a:effectLst/>
                <a:latin typeface="Californian FB"/>
                <a:ea typeface="Times New Roman" panose="02020603050405020304" pitchFamily="18" charset="0"/>
              </a:rPr>
              <a:t> </a:t>
            </a:r>
            <a:r>
              <a:rPr lang="en-US" sz="1600">
                <a:latin typeface="Californian FB"/>
                <a:ea typeface="Times New Roman" panose="02020603050405020304" pitchFamily="18" charset="0"/>
              </a:rPr>
              <a:t>vendor</a:t>
            </a:r>
            <a:r>
              <a:rPr lang="en-US" sz="1600">
                <a:effectLst/>
                <a:latin typeface="Californian FB"/>
                <a:ea typeface="Times New Roman" panose="02020603050405020304" pitchFamily="18" charset="0"/>
              </a:rPr>
              <a:t> exclusive </a:t>
            </a:r>
            <a:r>
              <a:rPr lang="en-US" sz="1600">
                <a:latin typeface="Californian FB"/>
                <a:ea typeface="Times New Roman" panose="02020603050405020304" pitchFamily="18" charset="0"/>
              </a:rPr>
              <a:t>discounts</a:t>
            </a:r>
          </a:p>
          <a:p>
            <a:pPr marL="342900" marR="0" lvl="0" indent="-342900">
              <a:spcBef>
                <a:spcPts val="0"/>
              </a:spcBef>
              <a:spcAft>
                <a:spcPts val="600"/>
              </a:spcAft>
              <a:buFont typeface="Symbol" panose="05050102010706020507" pitchFamily="18" charset="2"/>
              <a:buChar char=""/>
            </a:pPr>
            <a:r>
              <a:rPr lang="en-US" sz="1600">
                <a:effectLst/>
                <a:latin typeface="Californian FB"/>
                <a:ea typeface="Times New Roman" panose="02020603050405020304" pitchFamily="18" charset="0"/>
              </a:rPr>
              <a:t>Alliance E &amp; O - Possible </a:t>
            </a:r>
            <a:r>
              <a:rPr lang="en-US" sz="1600">
                <a:latin typeface="Californian FB"/>
                <a:ea typeface="Times New Roman" panose="02020603050405020304" pitchFamily="18" charset="0"/>
              </a:rPr>
              <a:t>savings</a:t>
            </a:r>
            <a:endParaRPr lang="en-US" sz="1600">
              <a:effectLst/>
              <a:latin typeface="Californian FB"/>
              <a:ea typeface="Calibri" panose="020F0502020204030204" pitchFamily="34" charset="0"/>
            </a:endParaRPr>
          </a:p>
          <a:p>
            <a:pPr marL="342900" indent="-342900">
              <a:spcBef>
                <a:spcPts val="0"/>
              </a:spcBef>
              <a:spcAft>
                <a:spcPts val="600"/>
              </a:spcAft>
              <a:buFont typeface="Symbol" panose="05050102010706020507" pitchFamily="18" charset="2"/>
              <a:buChar char=""/>
            </a:pPr>
            <a:r>
              <a:rPr lang="en-US" sz="1600">
                <a:effectLst/>
                <a:latin typeface="Californian FB"/>
                <a:ea typeface="Times New Roman" panose="02020603050405020304" pitchFamily="18" charset="0"/>
              </a:rPr>
              <a:t>ROI</a:t>
            </a:r>
            <a:r>
              <a:rPr lang="en-US" sz="1600">
                <a:latin typeface="Californian FB"/>
                <a:ea typeface="Times New Roman" panose="02020603050405020304" pitchFamily="18" charset="0"/>
              </a:rPr>
              <a:t> </a:t>
            </a:r>
            <a:r>
              <a:rPr lang="en-US" sz="1600">
                <a:effectLst/>
                <a:latin typeface="Californian FB"/>
                <a:ea typeface="Times New Roman" panose="02020603050405020304" pitchFamily="18" charset="0"/>
              </a:rPr>
              <a:t> $$$ - invest in your agency</a:t>
            </a:r>
            <a:endParaRPr lang="en-US" sz="1600">
              <a:effectLst/>
              <a:latin typeface="Californian FB"/>
              <a:ea typeface="Calibri" panose="020F0502020204030204" pitchFamily="34" charset="0"/>
            </a:endParaRPr>
          </a:p>
          <a:p>
            <a:pPr marL="342900" indent="-342900">
              <a:spcBef>
                <a:spcPts val="0"/>
              </a:spcBef>
              <a:spcAft>
                <a:spcPts val="600"/>
              </a:spcAft>
              <a:buFont typeface="Symbol" panose="05050102010706020507" pitchFamily="18" charset="2"/>
              <a:buChar char=""/>
            </a:pPr>
            <a:r>
              <a:rPr lang="en-US" sz="1600">
                <a:effectLst/>
                <a:latin typeface="Californian FB"/>
                <a:ea typeface="Times New Roman" panose="02020603050405020304" pitchFamily="18" charset="0"/>
              </a:rPr>
              <a:t>Market Access when carriers open for new appointments</a:t>
            </a:r>
            <a:r>
              <a:rPr lang="en-US" sz="1600">
                <a:latin typeface="Californian FB"/>
                <a:ea typeface="Times New Roman" panose="02020603050405020304" pitchFamily="18" charset="0"/>
              </a:rPr>
              <a:t> or through Blue membership</a:t>
            </a:r>
            <a:endParaRPr lang="en-US" sz="1600">
              <a:effectLst/>
              <a:latin typeface="Californian FB"/>
              <a:ea typeface="Calibri" panose="020F0502020204030204" pitchFamily="34" charset="0"/>
            </a:endParaRPr>
          </a:p>
        </p:txBody>
      </p:sp>
      <p:pic>
        <p:nvPicPr>
          <p:cNvPr id="5" name="Picture 4" descr="Bald eagle in front of a blurry cloudy sunset sky">
            <a:extLst>
              <a:ext uri="{FF2B5EF4-FFF2-40B4-BE49-F238E27FC236}">
                <a16:creationId xmlns:a16="http://schemas.microsoft.com/office/drawing/2014/main" id="{9BD8FFBD-78E1-8AA4-D4D4-F28920CA3F37}"/>
              </a:ext>
            </a:extLst>
          </p:cNvPr>
          <p:cNvPicPr>
            <a:picLocks noChangeAspect="1"/>
          </p:cNvPicPr>
          <p:nvPr/>
        </p:nvPicPr>
        <p:blipFill rotWithShape="1">
          <a:blip r:embed="rId2"/>
          <a:srcRect r="41962"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12412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CEF5C-440A-C389-9D3E-45FC15F1F505}"/>
              </a:ext>
            </a:extLst>
          </p:cNvPr>
          <p:cNvSpPr>
            <a:spLocks noGrp="1"/>
          </p:cNvSpPr>
          <p:nvPr>
            <p:ph type="title"/>
          </p:nvPr>
        </p:nvSpPr>
        <p:spPr>
          <a:xfrm>
            <a:off x="4251963" y="365126"/>
            <a:ext cx="6773091" cy="1167584"/>
          </a:xfrm>
        </p:spPr>
        <p:txBody>
          <a:bodyPr>
            <a:normAutofit/>
          </a:bodyPr>
          <a:lstStyle/>
          <a:p>
            <a:r>
              <a:rPr lang="en-US" b="1">
                <a:latin typeface="AngsanaUPC" panose="020B0502040204020203" pitchFamily="18" charset="-34"/>
                <a:cs typeface="AngsanaUPC" panose="020B0502040204020203" pitchFamily="18" charset="-34"/>
              </a:rPr>
              <a:t>Ideal Agency Prospect </a:t>
            </a:r>
          </a:p>
        </p:txBody>
      </p:sp>
      <p:sp>
        <p:nvSpPr>
          <p:cNvPr id="3" name="Content Placeholder 2">
            <a:extLst>
              <a:ext uri="{FF2B5EF4-FFF2-40B4-BE49-F238E27FC236}">
                <a16:creationId xmlns:a16="http://schemas.microsoft.com/office/drawing/2014/main" id="{389570FB-3C48-B746-BD32-7BBB968F6A4B}"/>
              </a:ext>
            </a:extLst>
          </p:cNvPr>
          <p:cNvSpPr>
            <a:spLocks noGrp="1"/>
          </p:cNvSpPr>
          <p:nvPr>
            <p:ph idx="1"/>
          </p:nvPr>
        </p:nvSpPr>
        <p:spPr>
          <a:xfrm>
            <a:off x="1050471" y="1970540"/>
            <a:ext cx="10091057" cy="4522334"/>
          </a:xfrm>
        </p:spPr>
        <p:txBody>
          <a:bodyPr vert="horz" lIns="91440" tIns="45720" rIns="91440" bIns="45720" rtlCol="0" anchor="t">
            <a:noAutofit/>
          </a:bodyPr>
          <a:lstStyle/>
          <a:p>
            <a:r>
              <a:rPr lang="en-US" sz="2400"/>
              <a:t>Ready to maximize revenue by aggregation of premium with 3+ core-carriers</a:t>
            </a:r>
          </a:p>
          <a:p>
            <a:r>
              <a:rPr lang="en-US" sz="2400"/>
              <a:t>10 Employees or fewer</a:t>
            </a:r>
            <a:endParaRPr lang="en-US" sz="2400">
              <a:ea typeface="Calibri"/>
              <a:cs typeface="Calibri"/>
            </a:endParaRPr>
          </a:p>
          <a:p>
            <a:r>
              <a:rPr lang="en-US" sz="2400">
                <a:cs typeface="Calibri"/>
              </a:rPr>
              <a:t>Not a member of another Alliance group</a:t>
            </a:r>
            <a:endParaRPr lang="en-US" sz="2400">
              <a:ea typeface="Calibri"/>
              <a:cs typeface="Calibri"/>
            </a:endParaRPr>
          </a:p>
          <a:p>
            <a:r>
              <a:rPr lang="en-US" sz="2400"/>
              <a:t>Agency Management System</a:t>
            </a:r>
            <a:endParaRPr lang="en-US" sz="2400">
              <a:cs typeface="Calibri"/>
            </a:endParaRPr>
          </a:p>
          <a:p>
            <a:r>
              <a:rPr lang="en-US" sz="2400"/>
              <a:t>Committed to writing new business with core carriers</a:t>
            </a:r>
            <a:endParaRPr lang="en-US" sz="2400">
              <a:cs typeface="Calibri"/>
            </a:endParaRPr>
          </a:p>
          <a:p>
            <a:r>
              <a:rPr lang="en-US" sz="2400"/>
              <a:t>Values carrier relationship</a:t>
            </a:r>
            <a:endParaRPr lang="en-US" sz="2400">
              <a:cs typeface="Calibri"/>
            </a:endParaRPr>
          </a:p>
          <a:p>
            <a:r>
              <a:rPr lang="en-US" sz="2400"/>
              <a:t>Three-year production/loss ratio review for carrier alignment</a:t>
            </a:r>
            <a:endParaRPr lang="en-US" sz="2400">
              <a:cs typeface="Calibri"/>
            </a:endParaRPr>
          </a:p>
          <a:p>
            <a:r>
              <a:rPr lang="en-US" sz="2400"/>
              <a:t>State/Region: Diversify carrier books of business and entire book of business. Limiting # of agencies we are partnering with by state.</a:t>
            </a:r>
            <a:endParaRPr lang="en-US" sz="2400">
              <a:cs typeface="Calibri"/>
            </a:endParaRPr>
          </a:p>
        </p:txBody>
      </p:sp>
      <p:pic>
        <p:nvPicPr>
          <p:cNvPr id="6" name="Picture 5" descr="A close up of a logo&#10;&#10;Description automatically generated">
            <a:extLst>
              <a:ext uri="{FF2B5EF4-FFF2-40B4-BE49-F238E27FC236}">
                <a16:creationId xmlns:a16="http://schemas.microsoft.com/office/drawing/2014/main" id="{805A124F-AFEB-7C7A-6AEF-316799C55677}"/>
              </a:ext>
            </a:extLst>
          </p:cNvPr>
          <p:cNvPicPr>
            <a:picLocks noChangeAspect="1"/>
          </p:cNvPicPr>
          <p:nvPr/>
        </p:nvPicPr>
        <p:blipFill>
          <a:blip r:embed="rId2"/>
          <a:stretch>
            <a:fillRect/>
          </a:stretch>
        </p:blipFill>
        <p:spPr>
          <a:xfrm>
            <a:off x="385501" y="450741"/>
            <a:ext cx="2402259" cy="925231"/>
          </a:xfrm>
          <a:prstGeom prst="rect">
            <a:avLst/>
          </a:prstGeom>
        </p:spPr>
      </p:pic>
    </p:spTree>
    <p:extLst>
      <p:ext uri="{BB962C8B-B14F-4D97-AF65-F5344CB8AC3E}">
        <p14:creationId xmlns:p14="http://schemas.microsoft.com/office/powerpoint/2010/main" val="3630907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9E61C18-3BE9-4307-B011-DE3EB455D53C}"/>
              </a:ext>
            </a:extLst>
          </p:cNvPr>
          <p:cNvPicPr>
            <a:picLocks noChangeAspect="1"/>
          </p:cNvPicPr>
          <p:nvPr/>
        </p:nvPicPr>
        <p:blipFill>
          <a:blip r:embed="rId3"/>
          <a:stretch>
            <a:fillRect/>
          </a:stretch>
        </p:blipFill>
        <p:spPr>
          <a:xfrm>
            <a:off x="1973624" y="885915"/>
            <a:ext cx="8833488" cy="5596165"/>
          </a:xfrm>
          <a:prstGeom prst="rect">
            <a:avLst/>
          </a:prstGeom>
        </p:spPr>
      </p:pic>
      <p:sp>
        <p:nvSpPr>
          <p:cNvPr id="6" name="TextBox 5">
            <a:extLst>
              <a:ext uri="{FF2B5EF4-FFF2-40B4-BE49-F238E27FC236}">
                <a16:creationId xmlns:a16="http://schemas.microsoft.com/office/drawing/2014/main" id="{1BCF03E5-9F39-63EA-8B7C-2265C0877B33}"/>
              </a:ext>
            </a:extLst>
          </p:cNvPr>
          <p:cNvSpPr txBox="1"/>
          <p:nvPr/>
        </p:nvSpPr>
        <p:spPr>
          <a:xfrm>
            <a:off x="4505140" y="488643"/>
            <a:ext cx="4810103" cy="769441"/>
          </a:xfrm>
          <a:prstGeom prst="rect">
            <a:avLst/>
          </a:prstGeom>
          <a:noFill/>
        </p:spPr>
        <p:txBody>
          <a:bodyPr wrap="square" lIns="91440" tIns="45720" rIns="91440" bIns="45720" rtlCol="0" anchor="t">
            <a:spAutoFit/>
          </a:bodyPr>
          <a:lstStyle/>
          <a:p>
            <a:r>
              <a:rPr lang="en-US" sz="4400" b="1">
                <a:latin typeface="AngsanaUPC"/>
                <a:cs typeface="AngsanaUPC"/>
              </a:rPr>
              <a:t>2024 Target States – Phase 1</a:t>
            </a:r>
            <a:endParaRPr lang="en-US" sz="4400" b="1">
              <a:latin typeface="AngsanaUPC" panose="020B0502040204020203" pitchFamily="18" charset="-34"/>
              <a:cs typeface="AngsanaUPC" panose="020B0502040204020203" pitchFamily="18" charset="-34"/>
            </a:endParaRPr>
          </a:p>
        </p:txBody>
      </p:sp>
      <p:sp>
        <p:nvSpPr>
          <p:cNvPr id="8" name="TextBox 7">
            <a:extLst>
              <a:ext uri="{FF2B5EF4-FFF2-40B4-BE49-F238E27FC236}">
                <a16:creationId xmlns:a16="http://schemas.microsoft.com/office/drawing/2014/main" id="{34DCA5F3-6402-FDE7-DE17-90DB6564CE95}"/>
              </a:ext>
            </a:extLst>
          </p:cNvPr>
          <p:cNvSpPr txBox="1"/>
          <p:nvPr/>
        </p:nvSpPr>
        <p:spPr>
          <a:xfrm>
            <a:off x="246013" y="6010316"/>
            <a:ext cx="6102534" cy="646331"/>
          </a:xfrm>
          <a:prstGeom prst="rect">
            <a:avLst/>
          </a:prstGeom>
          <a:noFill/>
        </p:spPr>
        <p:txBody>
          <a:bodyPr wrap="square" rtlCol="0">
            <a:spAutoFit/>
          </a:bodyPr>
          <a:lstStyle/>
          <a:p>
            <a:r>
              <a:rPr lang="en-US" i="1"/>
              <a:t>*Open for consideration if prospect agency is located outside of identified states. </a:t>
            </a:r>
          </a:p>
        </p:txBody>
      </p:sp>
      <p:pic>
        <p:nvPicPr>
          <p:cNvPr id="4" name="Picture 3" descr="A close up of a logo&#10;&#10;Description automatically generated">
            <a:extLst>
              <a:ext uri="{FF2B5EF4-FFF2-40B4-BE49-F238E27FC236}">
                <a16:creationId xmlns:a16="http://schemas.microsoft.com/office/drawing/2014/main" id="{9C4BDE3C-2634-016D-27B7-084BBDE4DD8B}"/>
              </a:ext>
            </a:extLst>
          </p:cNvPr>
          <p:cNvPicPr>
            <a:picLocks noChangeAspect="1"/>
          </p:cNvPicPr>
          <p:nvPr/>
        </p:nvPicPr>
        <p:blipFill>
          <a:blip r:embed="rId4"/>
          <a:stretch>
            <a:fillRect/>
          </a:stretch>
        </p:blipFill>
        <p:spPr>
          <a:xfrm>
            <a:off x="249802" y="315043"/>
            <a:ext cx="2287437" cy="946108"/>
          </a:xfrm>
          <a:prstGeom prst="rect">
            <a:avLst/>
          </a:prstGeom>
        </p:spPr>
      </p:pic>
    </p:spTree>
    <p:extLst>
      <p:ext uri="{BB962C8B-B14F-4D97-AF65-F5344CB8AC3E}">
        <p14:creationId xmlns:p14="http://schemas.microsoft.com/office/powerpoint/2010/main" val="22282777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95AD283E441ACB4F9E1D17C91DB6C40D" ma:contentTypeVersion="16" ma:contentTypeDescription="Create a new document." ma:contentTypeScope="" ma:versionID="f0d02467c8b4193cb7829412d8027b50">
  <xsd:schema xmlns:xsd="http://www.w3.org/2001/XMLSchema" xmlns:xs="http://www.w3.org/2001/XMLSchema" xmlns:p="http://schemas.microsoft.com/office/2006/metadata/properties" xmlns:ns2="6d18bf0f-1626-461f-ac5b-12e216961019" xmlns:ns3="4a4b8f1a-a798-41f8-84a7-522742bdf26b" xmlns:ns4="http://schemas.microsoft.com/sharepoint/v4" targetNamespace="http://schemas.microsoft.com/office/2006/metadata/properties" ma:root="true" ma:fieldsID="72ecb7f1e3190610b09f3282fbffb58e" ns2:_="" ns3:_="" ns4:_="">
    <xsd:import namespace="6d18bf0f-1626-461f-ac5b-12e216961019"/>
    <xsd:import namespace="4a4b8f1a-a798-41f8-84a7-522742bdf26b"/>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MediaServiceSearchProperties"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18bf0f-1626-461f-ac5b-12e21696101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3e67652-18ca-47ad-b721-5786099ef2bc}" ma:internalName="TaxCatchAll" ma:showField="CatchAllData" ma:web="6d18bf0f-1626-461f-ac5b-12e21696101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a4b8f1a-a798-41f8-84a7-522742bdf26b"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b7f2297-65ac-463b-bc62-fbdbd77c4984"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4a4b8f1a-a798-41f8-84a7-522742bdf26b">
      <Terms xmlns="http://schemas.microsoft.com/office/infopath/2007/PartnerControls"/>
    </lcf76f155ced4ddcb4097134ff3c332f>
    <TaxCatchAll xmlns="6d18bf0f-1626-461f-ac5b-12e216961019" xsi:nil="true"/>
    <_dlc_DocId xmlns="6d18bf0f-1626-461f-ac5b-12e216961019">6R635XWA3KZU-1145141094-967865</_dlc_DocId>
    <_dlc_DocIdUrl xmlns="6d18bf0f-1626-461f-ac5b-12e216961019">
      <Url>https://independentagent.sharepoint.com/sites/IIABAFileShare/_layouts/15/DocIdRedir.aspx?ID=6R635XWA3KZU-1145141094-967865</Url>
      <Description>6R635XWA3KZU-1145141094-967865</Description>
    </_dlc_DocIdUrl>
    <SharedWithUsers xmlns="6d18bf0f-1626-461f-ac5b-12e216961019">
      <UserInfo>
        <DisplayName>Mark Wolf</DisplayName>
        <AccountId>24</AccountId>
        <AccountType/>
      </UserInfo>
      <UserInfo>
        <DisplayName>Aimee Pineiro</DisplayName>
        <AccountId>48</AccountId>
        <AccountType/>
      </UserInfo>
      <UserInfo>
        <DisplayName>Lou Moran</DisplayName>
        <AccountId>291</AccountId>
        <AccountType/>
      </UserInfo>
      <UserInfo>
        <DisplayName>Jared Blackwood</DisplayName>
        <AccountId>292</AccountId>
        <AccountType/>
      </UserInfo>
      <UserInfo>
        <DisplayName>Tiffany Overlease</DisplayName>
        <AccountId>55</AccountId>
        <AccountType/>
      </UserInfo>
    </SharedWithUsers>
    <IconOverlay xmlns="http://schemas.microsoft.com/sharepoint/v4" xsi:nil="true"/>
  </documentManagement>
</p:properties>
</file>

<file path=customXml/itemProps1.xml><?xml version="1.0" encoding="utf-8"?>
<ds:datastoreItem xmlns:ds="http://schemas.openxmlformats.org/officeDocument/2006/customXml" ds:itemID="{00F863A7-57C9-4706-9D31-1C22D843ABFF}">
  <ds:schemaRefs>
    <ds:schemaRef ds:uri="http://schemas.microsoft.com/sharepoint/v3/contenttype/forms"/>
  </ds:schemaRefs>
</ds:datastoreItem>
</file>

<file path=customXml/itemProps2.xml><?xml version="1.0" encoding="utf-8"?>
<ds:datastoreItem xmlns:ds="http://schemas.openxmlformats.org/officeDocument/2006/customXml" ds:itemID="{072254AE-FE42-4A35-B7D6-A36C7F3C125B}">
  <ds:schemaRefs>
    <ds:schemaRef ds:uri="http://schemas.microsoft.com/sharepoint/events"/>
  </ds:schemaRefs>
</ds:datastoreItem>
</file>

<file path=customXml/itemProps3.xml><?xml version="1.0" encoding="utf-8"?>
<ds:datastoreItem xmlns:ds="http://schemas.openxmlformats.org/officeDocument/2006/customXml" ds:itemID="{FFC5E432-D44F-4F47-A438-F9994CEF089D}"/>
</file>

<file path=customXml/itemProps4.xml><?xml version="1.0" encoding="utf-8"?>
<ds:datastoreItem xmlns:ds="http://schemas.openxmlformats.org/officeDocument/2006/customXml" ds:itemID="{92B91DF4-BCCD-40BE-9C65-57971C7554FF}">
  <ds:schemaRefs>
    <ds:schemaRef ds:uri="4a4b8f1a-a798-41f8-84a7-522742bdf26b"/>
    <ds:schemaRef ds:uri="6d18bf0f-1626-461f-ac5b-12e216961019"/>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17</Slides>
  <Notes>6</Notes>
  <HiddenSlides>1</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Reasons to Join Big “I” Alliance Gold</vt:lpstr>
      <vt:lpstr>Ideal Agency Prospect </vt:lpstr>
      <vt:lpstr>PowerPoint Presentation</vt:lpstr>
      <vt:lpstr>Big "I" Alliance Gold Member Agreement</vt:lpstr>
      <vt:lpstr>Profit Share Overview</vt:lpstr>
      <vt:lpstr>Typical Network/Alliance/Aggregator Costs</vt:lpstr>
      <vt:lpstr>PowerPoint Presentation</vt:lpstr>
      <vt:lpstr>PowerPoint Presentation</vt:lpstr>
      <vt:lpstr>GOLD – Alliance E&amp;O Policy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Overlease</dc:creator>
  <cp:revision>2</cp:revision>
  <dcterms:created xsi:type="dcterms:W3CDTF">2023-12-13T22:05:18Z</dcterms:created>
  <dcterms:modified xsi:type="dcterms:W3CDTF">2024-06-12T18:30:30Z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0x01010095AD283E441ACB4F9E1D17C91DB6C40D</vt:lpwstr>
  </property>
  <property fmtid="{D5CDD505-2E9C-101B-9397-08002B2CF9AE}" pid="3" name="_dlc_DocIdItemGuid">
    <vt:lpwstr>7251b197-cb71-43ed-8196-b641f47b328b</vt:lpwstr>
  </property>
  <property fmtid="{D5CDD505-2E9C-101B-9397-08002B2CF9AE}" pid="4" name="MediaServiceImageTags">
    <vt:lpwstr/>
  </property>
</Properties>
</file>